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601" r:id="rId2"/>
    <p:sldId id="256" r:id="rId3"/>
    <p:sldId id="575" r:id="rId4"/>
    <p:sldId id="604" r:id="rId5"/>
    <p:sldId id="564" r:id="rId6"/>
    <p:sldId id="605" r:id="rId7"/>
    <p:sldId id="602" r:id="rId8"/>
    <p:sldId id="580" r:id="rId9"/>
    <p:sldId id="607" r:id="rId10"/>
    <p:sldId id="5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310FC5-65FB-9C40-83E7-8467B48DD275}">
          <p14:sldIdLst>
            <p14:sldId id="601"/>
            <p14:sldId id="256"/>
            <p14:sldId id="575"/>
            <p14:sldId id="604"/>
            <p14:sldId id="564"/>
            <p14:sldId id="605"/>
            <p14:sldId id="602"/>
            <p14:sldId id="580"/>
            <p14:sldId id="607"/>
            <p14:sldId id="595"/>
          </p14:sldIdLst>
        </p14:section>
        <p14:section name="Untitled Section" id="{841250DF-A686-7A43-83A1-8F284E998B3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40E"/>
    <a:srgbClr val="EA640E"/>
    <a:srgbClr val="D15A12"/>
    <a:srgbClr val="B84F11"/>
    <a:srgbClr val="B54D11"/>
    <a:srgbClr val="003673"/>
    <a:srgbClr val="003978"/>
    <a:srgbClr val="002455"/>
    <a:srgbClr val="001588"/>
    <a:srgbClr val="031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/>
    <p:restoredTop sz="83265"/>
  </p:normalViewPr>
  <p:slideViewPr>
    <p:cSldViewPr snapToGrid="0">
      <p:cViewPr varScale="1">
        <p:scale>
          <a:sx n="105" d="100"/>
          <a:sy n="105" d="100"/>
        </p:scale>
        <p:origin x="168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40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CD7E7-EFC2-064B-B6C8-F33F2CF1B013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8AA5-3012-9F48-9E23-C7A622F69FF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75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Cellcrypt Federal  - Secure Communications in a Zero Trust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9E80F-CBA7-41AF-9A88-08EE086C00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160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accept Unnecessary Risk; Negate it; Trust Cellcrypt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9E80F-CBA7-41AF-9A88-08EE086C00D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08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Infrastructure should be assumed to be compromised.</a:t>
            </a:r>
          </a:p>
          <a:p>
            <a:r>
              <a:rPr lang="en-US" dirty="0"/>
              <a:t>Cellcrypt negates that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98AA5-3012-9F48-9E23-C7A622F69FF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66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Governments often trust their networks, despite advocating Zero Trust.</a:t>
            </a:r>
          </a:p>
          <a:p>
            <a:r>
              <a:rPr lang="en-GB" kern="1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trusted networks have consistently failed to provide the protection needed.</a:t>
            </a:r>
          </a:p>
          <a:p>
            <a:r>
              <a:rPr lang="en-GB" kern="1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insider threat is often the biggest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98AA5-3012-9F48-9E23-C7A622F69FF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248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Broken networks allow bad actors to harvest data now, for decryption later.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solidFill>
                <a:srgbClr val="37415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98AA5-3012-9F48-9E23-C7A622F69FF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72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Standards for Top Secret require a Trusted network.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that same Standard is vulnerable at the server.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Cellcrypt negates the threat by tunnelling encrypted data, end to end.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0" i="0" u="none" strike="noStrike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98AA5-3012-9F48-9E23-C7A622F69FFF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82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Cellcrypt uses a multilayer cryptographic approach; obfuscating data, classical encryption, with quantum-proof protection, before streaming end to end, within the NIAP Standard.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98AA5-3012-9F48-9E23-C7A622F69FFF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436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Cellcrypt Federal provides secure voice, video, messaging and file transfers; for mobile, desktop and PBX phones; over networks, from Satellite and 2G EDGE, to 5G and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98AA5-3012-9F48-9E23-C7A622F69FFF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175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solution can be on-premise or in the cloud.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Running multiple variants of Cellcrypt allows for user group segregation.</a:t>
            </a:r>
          </a:p>
          <a:p>
            <a:pPr marL="457189" lvl="1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GB" b="0" i="0" u="none" strike="noStrike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98AA5-3012-9F48-9E23-C7A622F69FF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766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6600" b="0" i="0" u="none" strike="noStrike" dirty="0">
                <a:solidFill>
                  <a:srgbClr val="374151"/>
                </a:solidFill>
                <a:effectLst/>
                <a:latin typeface="Söhne"/>
              </a:rPr>
              <a:t>Cellcrypt Federal provides Full Assurance in a Zero Trust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98AA5-3012-9F48-9E23-C7A622F69FFF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32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B0BE-A573-A84A-5873-D99B0B04E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BA2C0-0761-0641-6191-09BE2CD4D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FBCFB-CA1F-8DCA-BDE4-6DAB4698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DF1C-77D3-3E44-D879-9B259C40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C53C6-A812-173C-6DC6-EB7C2145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90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BEDBC-17ED-C11B-1B68-F6DA7FA1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1BC09-8DBB-79A8-999F-AD8C4888F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98E6-0F31-350C-4932-E6880F6E7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DD2BC-5360-A440-394F-62DE51D7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51A1A-B515-B611-2859-642B3960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6F2A3-B149-D5D2-AF76-BA87B7A3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089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4009-4B5E-DCCC-E925-9E5BDD57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639AA-364A-B7BB-719C-E84844332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22A8-6279-C5B1-93F6-F86D3768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855B7-61B6-92F4-7F39-51334E90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E8BC5-845C-0B1F-75E5-32C0484B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049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B2FAB-D1A4-60F1-520C-190707676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122D2-60E8-4B20-CA04-F8F6E4436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657B8-7ED5-4C84-AD6F-C6AF97D7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834EF-58F9-3838-074A-EDDBB0A0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F276-E5F6-D6D4-81C5-8342E3F6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993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66494"/>
          </a:xfrm>
          <a:custGeom>
            <a:avLst/>
            <a:gdLst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4040188 h 10288588"/>
              <a:gd name="connsiteX3" fmla="*/ 0 w 18288000"/>
              <a:gd name="connsiteY3" fmla="*/ 10288588 h 10288588"/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3182938 h 10288588"/>
              <a:gd name="connsiteX3" fmla="*/ 0 w 18288000"/>
              <a:gd name="connsiteY3" fmla="*/ 10288588 h 10288588"/>
              <a:gd name="connsiteX4" fmla="*/ 0 w 18288000"/>
              <a:gd name="connsiteY4" fmla="*/ 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10288588">
                <a:moveTo>
                  <a:pt x="0" y="0"/>
                </a:moveTo>
                <a:lnTo>
                  <a:pt x="18288000" y="0"/>
                </a:lnTo>
                <a:lnTo>
                  <a:pt x="18288000" y="3182938"/>
                </a:lnTo>
                <a:lnTo>
                  <a:pt x="0" y="1028858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57815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36EE-BBE9-59AA-3577-120CC8EC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E66884-E103-D5C7-D762-B1A07BC819AE}"/>
              </a:ext>
            </a:extLst>
          </p:cNvPr>
          <p:cNvGrpSpPr/>
          <p:nvPr/>
        </p:nvGrpSpPr>
        <p:grpSpPr>
          <a:xfrm>
            <a:off x="6096000" y="-24204"/>
            <a:ext cx="6139872" cy="6893955"/>
            <a:chOff x="6050604" y="-398357"/>
            <a:chExt cx="6139872" cy="7299034"/>
          </a:xfrm>
        </p:grpSpPr>
        <p:sp>
          <p:nvSpPr>
            <p:cNvPr id="10" name="Snip and Round Single Corner of Rectangle 2">
              <a:extLst>
                <a:ext uri="{FF2B5EF4-FFF2-40B4-BE49-F238E27FC236}">
                  <a16:creationId xmlns:a16="http://schemas.microsoft.com/office/drawing/2014/main" id="{298DFB69-33B4-0609-C467-BCB93BEB33C6}"/>
                </a:ext>
              </a:extLst>
            </p:cNvPr>
            <p:cNvSpPr/>
            <p:nvPr/>
          </p:nvSpPr>
          <p:spPr>
            <a:xfrm>
              <a:off x="6050604" y="1"/>
              <a:ext cx="4365962" cy="6887690"/>
            </a:xfrm>
            <a:custGeom>
              <a:avLst/>
              <a:gdLst>
                <a:gd name="connsiteX0" fmla="*/ 0 w 4804966"/>
                <a:gd name="connsiteY0" fmla="*/ 0 h 6858000"/>
                <a:gd name="connsiteX1" fmla="*/ 2402483 w 4804966"/>
                <a:gd name="connsiteY1" fmla="*/ 0 h 6858000"/>
                <a:gd name="connsiteX2" fmla="*/ 4804966 w 4804966"/>
                <a:gd name="connsiteY2" fmla="*/ 2402483 h 6858000"/>
                <a:gd name="connsiteX3" fmla="*/ 4804966 w 4804966"/>
                <a:gd name="connsiteY3" fmla="*/ 6858000 h 6858000"/>
                <a:gd name="connsiteX4" fmla="*/ 0 w 4804966"/>
                <a:gd name="connsiteY4" fmla="*/ 6858000 h 6858000"/>
                <a:gd name="connsiteX5" fmla="*/ 0 w 4804966"/>
                <a:gd name="connsiteY5" fmla="*/ 0 h 6858000"/>
                <a:gd name="connsiteX6" fmla="*/ 0 w 4804966"/>
                <a:gd name="connsiteY6" fmla="*/ 0 h 6858000"/>
                <a:gd name="connsiteX0" fmla="*/ 0 w 4804966"/>
                <a:gd name="connsiteY0" fmla="*/ 0 h 6879480"/>
                <a:gd name="connsiteX1" fmla="*/ 2402483 w 4804966"/>
                <a:gd name="connsiteY1" fmla="*/ 0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23825 h 6903305"/>
                <a:gd name="connsiteX1" fmla="*/ 1583666 w 4804966"/>
                <a:gd name="connsiteY1" fmla="*/ 0 h 6903305"/>
                <a:gd name="connsiteX2" fmla="*/ 4804966 w 4804966"/>
                <a:gd name="connsiteY2" fmla="*/ 6903305 h 6903305"/>
                <a:gd name="connsiteX3" fmla="*/ 4804966 w 4804966"/>
                <a:gd name="connsiteY3" fmla="*/ 6881825 h 6903305"/>
                <a:gd name="connsiteX4" fmla="*/ 0 w 4804966"/>
                <a:gd name="connsiteY4" fmla="*/ 6881825 h 6903305"/>
                <a:gd name="connsiteX5" fmla="*/ 0 w 4804966"/>
                <a:gd name="connsiteY5" fmla="*/ 23825 h 6903305"/>
                <a:gd name="connsiteX6" fmla="*/ 0 w 4804966"/>
                <a:gd name="connsiteY6" fmla="*/ 23825 h 6903305"/>
                <a:gd name="connsiteX0" fmla="*/ 0 w 4804966"/>
                <a:gd name="connsiteY0" fmla="*/ 0 h 6879480"/>
                <a:gd name="connsiteX1" fmla="*/ 1306325 w 4804966"/>
                <a:gd name="connsiteY1" fmla="*/ 47650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0 h 6879480"/>
                <a:gd name="connsiteX1" fmla="*/ 910124 w 4804966"/>
                <a:gd name="connsiteY1" fmla="*/ 500325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1 h 6879481"/>
                <a:gd name="connsiteX1" fmla="*/ 1266706 w 4804966"/>
                <a:gd name="connsiteY1" fmla="*/ 0 h 6879481"/>
                <a:gd name="connsiteX2" fmla="*/ 4804966 w 4804966"/>
                <a:gd name="connsiteY2" fmla="*/ 6879481 h 6879481"/>
                <a:gd name="connsiteX3" fmla="*/ 4804966 w 4804966"/>
                <a:gd name="connsiteY3" fmla="*/ 6858001 h 6879481"/>
                <a:gd name="connsiteX4" fmla="*/ 0 w 4804966"/>
                <a:gd name="connsiteY4" fmla="*/ 6858001 h 6879481"/>
                <a:gd name="connsiteX5" fmla="*/ 0 w 4804966"/>
                <a:gd name="connsiteY5" fmla="*/ 1 h 6879481"/>
                <a:gd name="connsiteX6" fmla="*/ 0 w 4804966"/>
                <a:gd name="connsiteY6" fmla="*/ 1 h 687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4966" h="6879481">
                  <a:moveTo>
                    <a:pt x="0" y="1"/>
                  </a:moveTo>
                  <a:lnTo>
                    <a:pt x="1266706" y="0"/>
                  </a:lnTo>
                  <a:lnTo>
                    <a:pt x="4804966" y="6879481"/>
                  </a:lnTo>
                  <a:lnTo>
                    <a:pt x="4804966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Snip and Round Single Corner of Rectangle 2">
              <a:extLst>
                <a:ext uri="{FF2B5EF4-FFF2-40B4-BE49-F238E27FC236}">
                  <a16:creationId xmlns:a16="http://schemas.microsoft.com/office/drawing/2014/main" id="{8AF098EF-1315-395A-1297-A12F5BBD6D61}"/>
                </a:ext>
              </a:extLst>
            </p:cNvPr>
            <p:cNvSpPr/>
            <p:nvPr/>
          </p:nvSpPr>
          <p:spPr>
            <a:xfrm flipH="1" flipV="1">
              <a:off x="7194924" y="-398357"/>
              <a:ext cx="4995552" cy="7299034"/>
            </a:xfrm>
            <a:custGeom>
              <a:avLst/>
              <a:gdLst>
                <a:gd name="connsiteX0" fmla="*/ 0 w 4804966"/>
                <a:gd name="connsiteY0" fmla="*/ 0 h 6858000"/>
                <a:gd name="connsiteX1" fmla="*/ 2402483 w 4804966"/>
                <a:gd name="connsiteY1" fmla="*/ 0 h 6858000"/>
                <a:gd name="connsiteX2" fmla="*/ 4804966 w 4804966"/>
                <a:gd name="connsiteY2" fmla="*/ 2402483 h 6858000"/>
                <a:gd name="connsiteX3" fmla="*/ 4804966 w 4804966"/>
                <a:gd name="connsiteY3" fmla="*/ 6858000 h 6858000"/>
                <a:gd name="connsiteX4" fmla="*/ 0 w 4804966"/>
                <a:gd name="connsiteY4" fmla="*/ 6858000 h 6858000"/>
                <a:gd name="connsiteX5" fmla="*/ 0 w 4804966"/>
                <a:gd name="connsiteY5" fmla="*/ 0 h 6858000"/>
                <a:gd name="connsiteX6" fmla="*/ 0 w 4804966"/>
                <a:gd name="connsiteY6" fmla="*/ 0 h 6858000"/>
                <a:gd name="connsiteX0" fmla="*/ 0 w 4804966"/>
                <a:gd name="connsiteY0" fmla="*/ 0 h 6879480"/>
                <a:gd name="connsiteX1" fmla="*/ 2402483 w 4804966"/>
                <a:gd name="connsiteY1" fmla="*/ 0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23825 h 6903305"/>
                <a:gd name="connsiteX1" fmla="*/ 1583666 w 4804966"/>
                <a:gd name="connsiteY1" fmla="*/ 0 h 6903305"/>
                <a:gd name="connsiteX2" fmla="*/ 4804966 w 4804966"/>
                <a:gd name="connsiteY2" fmla="*/ 6903305 h 6903305"/>
                <a:gd name="connsiteX3" fmla="*/ 4804966 w 4804966"/>
                <a:gd name="connsiteY3" fmla="*/ 6881825 h 6903305"/>
                <a:gd name="connsiteX4" fmla="*/ 0 w 4804966"/>
                <a:gd name="connsiteY4" fmla="*/ 6881825 h 6903305"/>
                <a:gd name="connsiteX5" fmla="*/ 0 w 4804966"/>
                <a:gd name="connsiteY5" fmla="*/ 23825 h 6903305"/>
                <a:gd name="connsiteX6" fmla="*/ 0 w 4804966"/>
                <a:gd name="connsiteY6" fmla="*/ 23825 h 6903305"/>
                <a:gd name="connsiteX0" fmla="*/ 0 w 4804966"/>
                <a:gd name="connsiteY0" fmla="*/ 0 h 6879480"/>
                <a:gd name="connsiteX1" fmla="*/ 1306325 w 4804966"/>
                <a:gd name="connsiteY1" fmla="*/ 47650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0 h 6879480"/>
                <a:gd name="connsiteX1" fmla="*/ 910124 w 4804966"/>
                <a:gd name="connsiteY1" fmla="*/ 500325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1 h 6879481"/>
                <a:gd name="connsiteX1" fmla="*/ 1266706 w 4804966"/>
                <a:gd name="connsiteY1" fmla="*/ 0 h 6879481"/>
                <a:gd name="connsiteX2" fmla="*/ 4804966 w 4804966"/>
                <a:gd name="connsiteY2" fmla="*/ 6879481 h 6879481"/>
                <a:gd name="connsiteX3" fmla="*/ 4804966 w 4804966"/>
                <a:gd name="connsiteY3" fmla="*/ 6858001 h 6879481"/>
                <a:gd name="connsiteX4" fmla="*/ 0 w 4804966"/>
                <a:gd name="connsiteY4" fmla="*/ 6858001 h 6879481"/>
                <a:gd name="connsiteX5" fmla="*/ 0 w 4804966"/>
                <a:gd name="connsiteY5" fmla="*/ 1 h 6879481"/>
                <a:gd name="connsiteX6" fmla="*/ 0 w 4804966"/>
                <a:gd name="connsiteY6" fmla="*/ 1 h 6879481"/>
                <a:gd name="connsiteX0" fmla="*/ 0 w 4804966"/>
                <a:gd name="connsiteY0" fmla="*/ 2914458 h 9793938"/>
                <a:gd name="connsiteX1" fmla="*/ 1757863 w 4804966"/>
                <a:gd name="connsiteY1" fmla="*/ 0 h 9793938"/>
                <a:gd name="connsiteX2" fmla="*/ 4804966 w 4804966"/>
                <a:gd name="connsiteY2" fmla="*/ 9793938 h 9793938"/>
                <a:gd name="connsiteX3" fmla="*/ 4804966 w 4804966"/>
                <a:gd name="connsiteY3" fmla="*/ 9772458 h 9793938"/>
                <a:gd name="connsiteX4" fmla="*/ 0 w 4804966"/>
                <a:gd name="connsiteY4" fmla="*/ 9772458 h 9793938"/>
                <a:gd name="connsiteX5" fmla="*/ 0 w 4804966"/>
                <a:gd name="connsiteY5" fmla="*/ 2914458 h 9793938"/>
                <a:gd name="connsiteX6" fmla="*/ 0 w 4804966"/>
                <a:gd name="connsiteY6" fmla="*/ 2914458 h 9793938"/>
                <a:gd name="connsiteX0" fmla="*/ 0 w 4804966"/>
                <a:gd name="connsiteY0" fmla="*/ 2948348 h 9827828"/>
                <a:gd name="connsiteX1" fmla="*/ 1757863 w 4804966"/>
                <a:gd name="connsiteY1" fmla="*/ 0 h 9827828"/>
                <a:gd name="connsiteX2" fmla="*/ 4804966 w 4804966"/>
                <a:gd name="connsiteY2" fmla="*/ 9827828 h 9827828"/>
                <a:gd name="connsiteX3" fmla="*/ 4804966 w 4804966"/>
                <a:gd name="connsiteY3" fmla="*/ 9806348 h 9827828"/>
                <a:gd name="connsiteX4" fmla="*/ 0 w 4804966"/>
                <a:gd name="connsiteY4" fmla="*/ 9806348 h 9827828"/>
                <a:gd name="connsiteX5" fmla="*/ 0 w 4804966"/>
                <a:gd name="connsiteY5" fmla="*/ 2948348 h 9827828"/>
                <a:gd name="connsiteX6" fmla="*/ 0 w 4804966"/>
                <a:gd name="connsiteY6" fmla="*/ 2948348 h 9827828"/>
                <a:gd name="connsiteX0" fmla="*/ 22845 w 4804966"/>
                <a:gd name="connsiteY0" fmla="*/ 50834 h 9827828"/>
                <a:gd name="connsiteX1" fmla="*/ 1757863 w 4804966"/>
                <a:gd name="connsiteY1" fmla="*/ 0 h 9827828"/>
                <a:gd name="connsiteX2" fmla="*/ 4804966 w 4804966"/>
                <a:gd name="connsiteY2" fmla="*/ 9827828 h 9827828"/>
                <a:gd name="connsiteX3" fmla="*/ 4804966 w 4804966"/>
                <a:gd name="connsiteY3" fmla="*/ 9806348 h 9827828"/>
                <a:gd name="connsiteX4" fmla="*/ 0 w 4804966"/>
                <a:gd name="connsiteY4" fmla="*/ 9806348 h 9827828"/>
                <a:gd name="connsiteX5" fmla="*/ 0 w 4804966"/>
                <a:gd name="connsiteY5" fmla="*/ 2948348 h 9827828"/>
                <a:gd name="connsiteX6" fmla="*/ 22845 w 4804966"/>
                <a:gd name="connsiteY6" fmla="*/ 50834 h 9827828"/>
                <a:gd name="connsiteX0" fmla="*/ 22845 w 4804966"/>
                <a:gd name="connsiteY0" fmla="*/ 0 h 9864202"/>
                <a:gd name="connsiteX1" fmla="*/ 1757863 w 4804966"/>
                <a:gd name="connsiteY1" fmla="*/ 36374 h 9864202"/>
                <a:gd name="connsiteX2" fmla="*/ 4804966 w 4804966"/>
                <a:gd name="connsiteY2" fmla="*/ 9864202 h 9864202"/>
                <a:gd name="connsiteX3" fmla="*/ 4804966 w 4804966"/>
                <a:gd name="connsiteY3" fmla="*/ 9842722 h 9864202"/>
                <a:gd name="connsiteX4" fmla="*/ 0 w 4804966"/>
                <a:gd name="connsiteY4" fmla="*/ 9842722 h 9864202"/>
                <a:gd name="connsiteX5" fmla="*/ 0 w 4804966"/>
                <a:gd name="connsiteY5" fmla="*/ 2984722 h 9864202"/>
                <a:gd name="connsiteX6" fmla="*/ 22845 w 4804966"/>
                <a:gd name="connsiteY6" fmla="*/ 0 h 9864202"/>
                <a:gd name="connsiteX0" fmla="*/ 22845 w 4804966"/>
                <a:gd name="connsiteY0" fmla="*/ 0 h 9864202"/>
                <a:gd name="connsiteX1" fmla="*/ 1722208 w 4804966"/>
                <a:gd name="connsiteY1" fmla="*/ 18726 h 9864202"/>
                <a:gd name="connsiteX2" fmla="*/ 4804966 w 4804966"/>
                <a:gd name="connsiteY2" fmla="*/ 9864202 h 9864202"/>
                <a:gd name="connsiteX3" fmla="*/ 4804966 w 4804966"/>
                <a:gd name="connsiteY3" fmla="*/ 9842722 h 9864202"/>
                <a:gd name="connsiteX4" fmla="*/ 0 w 4804966"/>
                <a:gd name="connsiteY4" fmla="*/ 9842722 h 9864202"/>
                <a:gd name="connsiteX5" fmla="*/ 0 w 4804966"/>
                <a:gd name="connsiteY5" fmla="*/ 2984722 h 9864202"/>
                <a:gd name="connsiteX6" fmla="*/ 22845 w 4804966"/>
                <a:gd name="connsiteY6" fmla="*/ 0 h 9864202"/>
                <a:gd name="connsiteX0" fmla="*/ 533914 w 4804966"/>
                <a:gd name="connsiteY0" fmla="*/ 440147 h 9845476"/>
                <a:gd name="connsiteX1" fmla="*/ 1722208 w 4804966"/>
                <a:gd name="connsiteY1" fmla="*/ 0 h 9845476"/>
                <a:gd name="connsiteX2" fmla="*/ 4804966 w 4804966"/>
                <a:gd name="connsiteY2" fmla="*/ 9845476 h 9845476"/>
                <a:gd name="connsiteX3" fmla="*/ 4804966 w 4804966"/>
                <a:gd name="connsiteY3" fmla="*/ 9823996 h 9845476"/>
                <a:gd name="connsiteX4" fmla="*/ 0 w 4804966"/>
                <a:gd name="connsiteY4" fmla="*/ 9823996 h 9845476"/>
                <a:gd name="connsiteX5" fmla="*/ 0 w 4804966"/>
                <a:gd name="connsiteY5" fmla="*/ 2965996 h 9845476"/>
                <a:gd name="connsiteX6" fmla="*/ 533914 w 4804966"/>
                <a:gd name="connsiteY6" fmla="*/ 440147 h 9845476"/>
                <a:gd name="connsiteX0" fmla="*/ 22845 w 4804966"/>
                <a:gd name="connsiteY0" fmla="*/ 0 h 9846554"/>
                <a:gd name="connsiteX1" fmla="*/ 1722208 w 4804966"/>
                <a:gd name="connsiteY1" fmla="*/ 1078 h 9846554"/>
                <a:gd name="connsiteX2" fmla="*/ 4804966 w 4804966"/>
                <a:gd name="connsiteY2" fmla="*/ 9846554 h 9846554"/>
                <a:gd name="connsiteX3" fmla="*/ 4804966 w 4804966"/>
                <a:gd name="connsiteY3" fmla="*/ 9825074 h 9846554"/>
                <a:gd name="connsiteX4" fmla="*/ 0 w 4804966"/>
                <a:gd name="connsiteY4" fmla="*/ 9825074 h 9846554"/>
                <a:gd name="connsiteX5" fmla="*/ 0 w 4804966"/>
                <a:gd name="connsiteY5" fmla="*/ 2967074 h 9846554"/>
                <a:gd name="connsiteX6" fmla="*/ 22845 w 4804966"/>
                <a:gd name="connsiteY6" fmla="*/ 0 h 984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4966" h="9846554">
                  <a:moveTo>
                    <a:pt x="22845" y="0"/>
                  </a:moveTo>
                  <a:lnTo>
                    <a:pt x="1722208" y="1078"/>
                  </a:lnTo>
                  <a:lnTo>
                    <a:pt x="4804966" y="9846554"/>
                  </a:lnTo>
                  <a:lnTo>
                    <a:pt x="4804966" y="9825074"/>
                  </a:lnTo>
                  <a:lnTo>
                    <a:pt x="0" y="9825074"/>
                  </a:lnTo>
                  <a:lnTo>
                    <a:pt x="0" y="2967074"/>
                  </a:lnTo>
                  <a:lnTo>
                    <a:pt x="2284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Snip and Round Single Corner of Rectangle 2">
            <a:extLst>
              <a:ext uri="{FF2B5EF4-FFF2-40B4-BE49-F238E27FC236}">
                <a16:creationId xmlns:a16="http://schemas.microsoft.com/office/drawing/2014/main" id="{5DF5414C-39FD-08E1-6997-E7122371F1FD}"/>
              </a:ext>
            </a:extLst>
          </p:cNvPr>
          <p:cNvSpPr/>
          <p:nvPr userDrawn="1"/>
        </p:nvSpPr>
        <p:spPr>
          <a:xfrm>
            <a:off x="6096000" y="-5581"/>
            <a:ext cx="4492873" cy="6887689"/>
          </a:xfrm>
          <a:custGeom>
            <a:avLst/>
            <a:gdLst>
              <a:gd name="connsiteX0" fmla="*/ 0 w 4804966"/>
              <a:gd name="connsiteY0" fmla="*/ 0 h 6858000"/>
              <a:gd name="connsiteX1" fmla="*/ 2402483 w 4804966"/>
              <a:gd name="connsiteY1" fmla="*/ 0 h 6858000"/>
              <a:gd name="connsiteX2" fmla="*/ 4804966 w 4804966"/>
              <a:gd name="connsiteY2" fmla="*/ 2402483 h 6858000"/>
              <a:gd name="connsiteX3" fmla="*/ 4804966 w 4804966"/>
              <a:gd name="connsiteY3" fmla="*/ 6858000 h 6858000"/>
              <a:gd name="connsiteX4" fmla="*/ 0 w 4804966"/>
              <a:gd name="connsiteY4" fmla="*/ 6858000 h 6858000"/>
              <a:gd name="connsiteX5" fmla="*/ 0 w 4804966"/>
              <a:gd name="connsiteY5" fmla="*/ 0 h 6858000"/>
              <a:gd name="connsiteX6" fmla="*/ 0 w 4804966"/>
              <a:gd name="connsiteY6" fmla="*/ 0 h 6858000"/>
              <a:gd name="connsiteX0" fmla="*/ 0 w 4804966"/>
              <a:gd name="connsiteY0" fmla="*/ 0 h 6879480"/>
              <a:gd name="connsiteX1" fmla="*/ 2402483 w 4804966"/>
              <a:gd name="connsiteY1" fmla="*/ 0 h 6879480"/>
              <a:gd name="connsiteX2" fmla="*/ 4804966 w 4804966"/>
              <a:gd name="connsiteY2" fmla="*/ 6879480 h 6879480"/>
              <a:gd name="connsiteX3" fmla="*/ 4804966 w 4804966"/>
              <a:gd name="connsiteY3" fmla="*/ 6858000 h 6879480"/>
              <a:gd name="connsiteX4" fmla="*/ 0 w 4804966"/>
              <a:gd name="connsiteY4" fmla="*/ 6858000 h 6879480"/>
              <a:gd name="connsiteX5" fmla="*/ 0 w 4804966"/>
              <a:gd name="connsiteY5" fmla="*/ 0 h 6879480"/>
              <a:gd name="connsiteX6" fmla="*/ 0 w 4804966"/>
              <a:gd name="connsiteY6" fmla="*/ 0 h 6879480"/>
              <a:gd name="connsiteX0" fmla="*/ 0 w 4804966"/>
              <a:gd name="connsiteY0" fmla="*/ 23825 h 6903305"/>
              <a:gd name="connsiteX1" fmla="*/ 1583666 w 4804966"/>
              <a:gd name="connsiteY1" fmla="*/ 0 h 6903305"/>
              <a:gd name="connsiteX2" fmla="*/ 4804966 w 4804966"/>
              <a:gd name="connsiteY2" fmla="*/ 6903305 h 6903305"/>
              <a:gd name="connsiteX3" fmla="*/ 4804966 w 4804966"/>
              <a:gd name="connsiteY3" fmla="*/ 6881825 h 6903305"/>
              <a:gd name="connsiteX4" fmla="*/ 0 w 4804966"/>
              <a:gd name="connsiteY4" fmla="*/ 6881825 h 6903305"/>
              <a:gd name="connsiteX5" fmla="*/ 0 w 4804966"/>
              <a:gd name="connsiteY5" fmla="*/ 23825 h 6903305"/>
              <a:gd name="connsiteX6" fmla="*/ 0 w 4804966"/>
              <a:gd name="connsiteY6" fmla="*/ 23825 h 6903305"/>
              <a:gd name="connsiteX0" fmla="*/ 0 w 4804966"/>
              <a:gd name="connsiteY0" fmla="*/ 0 h 6879480"/>
              <a:gd name="connsiteX1" fmla="*/ 1306325 w 4804966"/>
              <a:gd name="connsiteY1" fmla="*/ 47650 h 6879480"/>
              <a:gd name="connsiteX2" fmla="*/ 4804966 w 4804966"/>
              <a:gd name="connsiteY2" fmla="*/ 6879480 h 6879480"/>
              <a:gd name="connsiteX3" fmla="*/ 4804966 w 4804966"/>
              <a:gd name="connsiteY3" fmla="*/ 6858000 h 6879480"/>
              <a:gd name="connsiteX4" fmla="*/ 0 w 4804966"/>
              <a:gd name="connsiteY4" fmla="*/ 6858000 h 6879480"/>
              <a:gd name="connsiteX5" fmla="*/ 0 w 4804966"/>
              <a:gd name="connsiteY5" fmla="*/ 0 h 6879480"/>
              <a:gd name="connsiteX6" fmla="*/ 0 w 4804966"/>
              <a:gd name="connsiteY6" fmla="*/ 0 h 6879480"/>
              <a:gd name="connsiteX0" fmla="*/ 0 w 4804966"/>
              <a:gd name="connsiteY0" fmla="*/ 0 h 6879480"/>
              <a:gd name="connsiteX1" fmla="*/ 910124 w 4804966"/>
              <a:gd name="connsiteY1" fmla="*/ 500325 h 6879480"/>
              <a:gd name="connsiteX2" fmla="*/ 4804966 w 4804966"/>
              <a:gd name="connsiteY2" fmla="*/ 6879480 h 6879480"/>
              <a:gd name="connsiteX3" fmla="*/ 4804966 w 4804966"/>
              <a:gd name="connsiteY3" fmla="*/ 6858000 h 6879480"/>
              <a:gd name="connsiteX4" fmla="*/ 0 w 4804966"/>
              <a:gd name="connsiteY4" fmla="*/ 6858000 h 6879480"/>
              <a:gd name="connsiteX5" fmla="*/ 0 w 4804966"/>
              <a:gd name="connsiteY5" fmla="*/ 0 h 6879480"/>
              <a:gd name="connsiteX6" fmla="*/ 0 w 4804966"/>
              <a:gd name="connsiteY6" fmla="*/ 0 h 6879480"/>
              <a:gd name="connsiteX0" fmla="*/ 0 w 4804966"/>
              <a:gd name="connsiteY0" fmla="*/ 1 h 6879481"/>
              <a:gd name="connsiteX1" fmla="*/ 1266706 w 4804966"/>
              <a:gd name="connsiteY1" fmla="*/ 0 h 6879481"/>
              <a:gd name="connsiteX2" fmla="*/ 4804966 w 4804966"/>
              <a:gd name="connsiteY2" fmla="*/ 6879481 h 6879481"/>
              <a:gd name="connsiteX3" fmla="*/ 4804966 w 4804966"/>
              <a:gd name="connsiteY3" fmla="*/ 6858001 h 6879481"/>
              <a:gd name="connsiteX4" fmla="*/ 0 w 4804966"/>
              <a:gd name="connsiteY4" fmla="*/ 6858001 h 6879481"/>
              <a:gd name="connsiteX5" fmla="*/ 0 w 4804966"/>
              <a:gd name="connsiteY5" fmla="*/ 1 h 6879481"/>
              <a:gd name="connsiteX6" fmla="*/ 0 w 4804966"/>
              <a:gd name="connsiteY6" fmla="*/ 1 h 687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4966" h="6879481">
                <a:moveTo>
                  <a:pt x="0" y="1"/>
                </a:moveTo>
                <a:lnTo>
                  <a:pt x="1266706" y="0"/>
                </a:lnTo>
                <a:lnTo>
                  <a:pt x="4804966" y="6879481"/>
                </a:lnTo>
                <a:lnTo>
                  <a:pt x="4804966" y="6858001"/>
                </a:lnTo>
                <a:lnTo>
                  <a:pt x="0" y="685800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504B-0861-1320-5F6E-C61712F5B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608" y="2573498"/>
            <a:ext cx="5676264" cy="3495734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</a:schemeClr>
              </a:buCl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F75F3-EC9A-1959-801F-55E090B2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608" y="1235410"/>
            <a:ext cx="5676264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pt-B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4CA785-DDDA-A2C4-14C7-794184135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2939" y="298407"/>
            <a:ext cx="1545749" cy="8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36EE-BBE9-59AA-3577-120CC8EC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E66884-E103-D5C7-D762-B1A07BC819AE}"/>
              </a:ext>
            </a:extLst>
          </p:cNvPr>
          <p:cNvGrpSpPr/>
          <p:nvPr/>
        </p:nvGrpSpPr>
        <p:grpSpPr>
          <a:xfrm>
            <a:off x="1518680" y="3912780"/>
            <a:ext cx="10694999" cy="3006629"/>
            <a:chOff x="4856040" y="1"/>
            <a:chExt cx="7319247" cy="7023668"/>
          </a:xfrm>
        </p:grpSpPr>
        <p:sp>
          <p:nvSpPr>
            <p:cNvPr id="10" name="Snip and Round Single Corner of Rectangle 2">
              <a:extLst>
                <a:ext uri="{FF2B5EF4-FFF2-40B4-BE49-F238E27FC236}">
                  <a16:creationId xmlns:a16="http://schemas.microsoft.com/office/drawing/2014/main" id="{298DFB69-33B4-0609-C467-BCB93BEB33C6}"/>
                </a:ext>
              </a:extLst>
            </p:cNvPr>
            <p:cNvSpPr/>
            <p:nvPr/>
          </p:nvSpPr>
          <p:spPr>
            <a:xfrm>
              <a:off x="6050604" y="1"/>
              <a:ext cx="4365962" cy="6887690"/>
            </a:xfrm>
            <a:custGeom>
              <a:avLst/>
              <a:gdLst>
                <a:gd name="connsiteX0" fmla="*/ 0 w 4804966"/>
                <a:gd name="connsiteY0" fmla="*/ 0 h 6858000"/>
                <a:gd name="connsiteX1" fmla="*/ 2402483 w 4804966"/>
                <a:gd name="connsiteY1" fmla="*/ 0 h 6858000"/>
                <a:gd name="connsiteX2" fmla="*/ 4804966 w 4804966"/>
                <a:gd name="connsiteY2" fmla="*/ 2402483 h 6858000"/>
                <a:gd name="connsiteX3" fmla="*/ 4804966 w 4804966"/>
                <a:gd name="connsiteY3" fmla="*/ 6858000 h 6858000"/>
                <a:gd name="connsiteX4" fmla="*/ 0 w 4804966"/>
                <a:gd name="connsiteY4" fmla="*/ 6858000 h 6858000"/>
                <a:gd name="connsiteX5" fmla="*/ 0 w 4804966"/>
                <a:gd name="connsiteY5" fmla="*/ 0 h 6858000"/>
                <a:gd name="connsiteX6" fmla="*/ 0 w 4804966"/>
                <a:gd name="connsiteY6" fmla="*/ 0 h 6858000"/>
                <a:gd name="connsiteX0" fmla="*/ 0 w 4804966"/>
                <a:gd name="connsiteY0" fmla="*/ 0 h 6879480"/>
                <a:gd name="connsiteX1" fmla="*/ 2402483 w 4804966"/>
                <a:gd name="connsiteY1" fmla="*/ 0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23825 h 6903305"/>
                <a:gd name="connsiteX1" fmla="*/ 1583666 w 4804966"/>
                <a:gd name="connsiteY1" fmla="*/ 0 h 6903305"/>
                <a:gd name="connsiteX2" fmla="*/ 4804966 w 4804966"/>
                <a:gd name="connsiteY2" fmla="*/ 6903305 h 6903305"/>
                <a:gd name="connsiteX3" fmla="*/ 4804966 w 4804966"/>
                <a:gd name="connsiteY3" fmla="*/ 6881825 h 6903305"/>
                <a:gd name="connsiteX4" fmla="*/ 0 w 4804966"/>
                <a:gd name="connsiteY4" fmla="*/ 6881825 h 6903305"/>
                <a:gd name="connsiteX5" fmla="*/ 0 w 4804966"/>
                <a:gd name="connsiteY5" fmla="*/ 23825 h 6903305"/>
                <a:gd name="connsiteX6" fmla="*/ 0 w 4804966"/>
                <a:gd name="connsiteY6" fmla="*/ 23825 h 6903305"/>
                <a:gd name="connsiteX0" fmla="*/ 0 w 4804966"/>
                <a:gd name="connsiteY0" fmla="*/ 0 h 6879480"/>
                <a:gd name="connsiteX1" fmla="*/ 1306325 w 4804966"/>
                <a:gd name="connsiteY1" fmla="*/ 47650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0 h 6879480"/>
                <a:gd name="connsiteX1" fmla="*/ 910124 w 4804966"/>
                <a:gd name="connsiteY1" fmla="*/ 500325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1 h 6879481"/>
                <a:gd name="connsiteX1" fmla="*/ 1266706 w 4804966"/>
                <a:gd name="connsiteY1" fmla="*/ 0 h 6879481"/>
                <a:gd name="connsiteX2" fmla="*/ 4804966 w 4804966"/>
                <a:gd name="connsiteY2" fmla="*/ 6879481 h 6879481"/>
                <a:gd name="connsiteX3" fmla="*/ 4804966 w 4804966"/>
                <a:gd name="connsiteY3" fmla="*/ 6858001 h 6879481"/>
                <a:gd name="connsiteX4" fmla="*/ 0 w 4804966"/>
                <a:gd name="connsiteY4" fmla="*/ 6858001 h 6879481"/>
                <a:gd name="connsiteX5" fmla="*/ 0 w 4804966"/>
                <a:gd name="connsiteY5" fmla="*/ 1 h 6879481"/>
                <a:gd name="connsiteX6" fmla="*/ 0 w 4804966"/>
                <a:gd name="connsiteY6" fmla="*/ 1 h 687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4966" h="6879481">
                  <a:moveTo>
                    <a:pt x="0" y="1"/>
                  </a:moveTo>
                  <a:lnTo>
                    <a:pt x="1266706" y="0"/>
                  </a:lnTo>
                  <a:lnTo>
                    <a:pt x="4804966" y="6879481"/>
                  </a:lnTo>
                  <a:lnTo>
                    <a:pt x="4804966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Snip and Round Single Corner of Rectangle 2">
              <a:extLst>
                <a:ext uri="{FF2B5EF4-FFF2-40B4-BE49-F238E27FC236}">
                  <a16:creationId xmlns:a16="http://schemas.microsoft.com/office/drawing/2014/main" id="{8AF098EF-1315-395A-1297-A12F5BBD6D61}"/>
                </a:ext>
              </a:extLst>
            </p:cNvPr>
            <p:cNvSpPr/>
            <p:nvPr/>
          </p:nvSpPr>
          <p:spPr>
            <a:xfrm flipH="1" flipV="1">
              <a:off x="4856040" y="59386"/>
              <a:ext cx="7319247" cy="6964283"/>
            </a:xfrm>
            <a:custGeom>
              <a:avLst/>
              <a:gdLst>
                <a:gd name="connsiteX0" fmla="*/ 0 w 4804966"/>
                <a:gd name="connsiteY0" fmla="*/ 0 h 6858000"/>
                <a:gd name="connsiteX1" fmla="*/ 2402483 w 4804966"/>
                <a:gd name="connsiteY1" fmla="*/ 0 h 6858000"/>
                <a:gd name="connsiteX2" fmla="*/ 4804966 w 4804966"/>
                <a:gd name="connsiteY2" fmla="*/ 2402483 h 6858000"/>
                <a:gd name="connsiteX3" fmla="*/ 4804966 w 4804966"/>
                <a:gd name="connsiteY3" fmla="*/ 6858000 h 6858000"/>
                <a:gd name="connsiteX4" fmla="*/ 0 w 4804966"/>
                <a:gd name="connsiteY4" fmla="*/ 6858000 h 6858000"/>
                <a:gd name="connsiteX5" fmla="*/ 0 w 4804966"/>
                <a:gd name="connsiteY5" fmla="*/ 0 h 6858000"/>
                <a:gd name="connsiteX6" fmla="*/ 0 w 4804966"/>
                <a:gd name="connsiteY6" fmla="*/ 0 h 6858000"/>
                <a:gd name="connsiteX0" fmla="*/ 0 w 4804966"/>
                <a:gd name="connsiteY0" fmla="*/ 0 h 6879480"/>
                <a:gd name="connsiteX1" fmla="*/ 2402483 w 4804966"/>
                <a:gd name="connsiteY1" fmla="*/ 0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23825 h 6903305"/>
                <a:gd name="connsiteX1" fmla="*/ 1583666 w 4804966"/>
                <a:gd name="connsiteY1" fmla="*/ 0 h 6903305"/>
                <a:gd name="connsiteX2" fmla="*/ 4804966 w 4804966"/>
                <a:gd name="connsiteY2" fmla="*/ 6903305 h 6903305"/>
                <a:gd name="connsiteX3" fmla="*/ 4804966 w 4804966"/>
                <a:gd name="connsiteY3" fmla="*/ 6881825 h 6903305"/>
                <a:gd name="connsiteX4" fmla="*/ 0 w 4804966"/>
                <a:gd name="connsiteY4" fmla="*/ 6881825 h 6903305"/>
                <a:gd name="connsiteX5" fmla="*/ 0 w 4804966"/>
                <a:gd name="connsiteY5" fmla="*/ 23825 h 6903305"/>
                <a:gd name="connsiteX6" fmla="*/ 0 w 4804966"/>
                <a:gd name="connsiteY6" fmla="*/ 23825 h 6903305"/>
                <a:gd name="connsiteX0" fmla="*/ 0 w 4804966"/>
                <a:gd name="connsiteY0" fmla="*/ 0 h 6879480"/>
                <a:gd name="connsiteX1" fmla="*/ 1306325 w 4804966"/>
                <a:gd name="connsiteY1" fmla="*/ 47650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0 h 6879480"/>
                <a:gd name="connsiteX1" fmla="*/ 910124 w 4804966"/>
                <a:gd name="connsiteY1" fmla="*/ 500325 h 6879480"/>
                <a:gd name="connsiteX2" fmla="*/ 4804966 w 4804966"/>
                <a:gd name="connsiteY2" fmla="*/ 6879480 h 6879480"/>
                <a:gd name="connsiteX3" fmla="*/ 4804966 w 4804966"/>
                <a:gd name="connsiteY3" fmla="*/ 6858000 h 6879480"/>
                <a:gd name="connsiteX4" fmla="*/ 0 w 4804966"/>
                <a:gd name="connsiteY4" fmla="*/ 6858000 h 6879480"/>
                <a:gd name="connsiteX5" fmla="*/ 0 w 4804966"/>
                <a:gd name="connsiteY5" fmla="*/ 0 h 6879480"/>
                <a:gd name="connsiteX6" fmla="*/ 0 w 4804966"/>
                <a:gd name="connsiteY6" fmla="*/ 0 h 6879480"/>
                <a:gd name="connsiteX0" fmla="*/ 0 w 4804966"/>
                <a:gd name="connsiteY0" fmla="*/ 1 h 6879481"/>
                <a:gd name="connsiteX1" fmla="*/ 1266706 w 4804966"/>
                <a:gd name="connsiteY1" fmla="*/ 0 h 6879481"/>
                <a:gd name="connsiteX2" fmla="*/ 4804966 w 4804966"/>
                <a:gd name="connsiteY2" fmla="*/ 6879481 h 6879481"/>
                <a:gd name="connsiteX3" fmla="*/ 4804966 w 4804966"/>
                <a:gd name="connsiteY3" fmla="*/ 6858001 h 6879481"/>
                <a:gd name="connsiteX4" fmla="*/ 0 w 4804966"/>
                <a:gd name="connsiteY4" fmla="*/ 6858001 h 6879481"/>
                <a:gd name="connsiteX5" fmla="*/ 0 w 4804966"/>
                <a:gd name="connsiteY5" fmla="*/ 1 h 6879481"/>
                <a:gd name="connsiteX6" fmla="*/ 0 w 4804966"/>
                <a:gd name="connsiteY6" fmla="*/ 1 h 6879481"/>
                <a:gd name="connsiteX0" fmla="*/ 0 w 4804966"/>
                <a:gd name="connsiteY0" fmla="*/ 2914458 h 9793938"/>
                <a:gd name="connsiteX1" fmla="*/ 1757863 w 4804966"/>
                <a:gd name="connsiteY1" fmla="*/ 0 h 9793938"/>
                <a:gd name="connsiteX2" fmla="*/ 4804966 w 4804966"/>
                <a:gd name="connsiteY2" fmla="*/ 9793938 h 9793938"/>
                <a:gd name="connsiteX3" fmla="*/ 4804966 w 4804966"/>
                <a:gd name="connsiteY3" fmla="*/ 9772458 h 9793938"/>
                <a:gd name="connsiteX4" fmla="*/ 0 w 4804966"/>
                <a:gd name="connsiteY4" fmla="*/ 9772458 h 9793938"/>
                <a:gd name="connsiteX5" fmla="*/ 0 w 4804966"/>
                <a:gd name="connsiteY5" fmla="*/ 2914458 h 9793938"/>
                <a:gd name="connsiteX6" fmla="*/ 0 w 4804966"/>
                <a:gd name="connsiteY6" fmla="*/ 2914458 h 9793938"/>
                <a:gd name="connsiteX0" fmla="*/ 0 w 4804966"/>
                <a:gd name="connsiteY0" fmla="*/ 2948348 h 9827828"/>
                <a:gd name="connsiteX1" fmla="*/ 1757863 w 4804966"/>
                <a:gd name="connsiteY1" fmla="*/ 0 h 9827828"/>
                <a:gd name="connsiteX2" fmla="*/ 4804966 w 4804966"/>
                <a:gd name="connsiteY2" fmla="*/ 9827828 h 9827828"/>
                <a:gd name="connsiteX3" fmla="*/ 4804966 w 4804966"/>
                <a:gd name="connsiteY3" fmla="*/ 9806348 h 9827828"/>
                <a:gd name="connsiteX4" fmla="*/ 0 w 4804966"/>
                <a:gd name="connsiteY4" fmla="*/ 9806348 h 9827828"/>
                <a:gd name="connsiteX5" fmla="*/ 0 w 4804966"/>
                <a:gd name="connsiteY5" fmla="*/ 2948348 h 9827828"/>
                <a:gd name="connsiteX6" fmla="*/ 0 w 4804966"/>
                <a:gd name="connsiteY6" fmla="*/ 2948348 h 9827828"/>
                <a:gd name="connsiteX0" fmla="*/ 22845 w 4804966"/>
                <a:gd name="connsiteY0" fmla="*/ 50834 h 9827828"/>
                <a:gd name="connsiteX1" fmla="*/ 1757863 w 4804966"/>
                <a:gd name="connsiteY1" fmla="*/ 0 h 9827828"/>
                <a:gd name="connsiteX2" fmla="*/ 4804966 w 4804966"/>
                <a:gd name="connsiteY2" fmla="*/ 9827828 h 9827828"/>
                <a:gd name="connsiteX3" fmla="*/ 4804966 w 4804966"/>
                <a:gd name="connsiteY3" fmla="*/ 9806348 h 9827828"/>
                <a:gd name="connsiteX4" fmla="*/ 0 w 4804966"/>
                <a:gd name="connsiteY4" fmla="*/ 9806348 h 9827828"/>
                <a:gd name="connsiteX5" fmla="*/ 0 w 4804966"/>
                <a:gd name="connsiteY5" fmla="*/ 2948348 h 9827828"/>
                <a:gd name="connsiteX6" fmla="*/ 22845 w 4804966"/>
                <a:gd name="connsiteY6" fmla="*/ 50834 h 9827828"/>
                <a:gd name="connsiteX0" fmla="*/ 22845 w 4804966"/>
                <a:gd name="connsiteY0" fmla="*/ 20399 h 9797393"/>
                <a:gd name="connsiteX1" fmla="*/ 2643387 w 4804966"/>
                <a:gd name="connsiteY1" fmla="*/ 0 h 9797393"/>
                <a:gd name="connsiteX2" fmla="*/ 4804966 w 4804966"/>
                <a:gd name="connsiteY2" fmla="*/ 9797393 h 9797393"/>
                <a:gd name="connsiteX3" fmla="*/ 4804966 w 4804966"/>
                <a:gd name="connsiteY3" fmla="*/ 9775913 h 9797393"/>
                <a:gd name="connsiteX4" fmla="*/ 0 w 4804966"/>
                <a:gd name="connsiteY4" fmla="*/ 9775913 h 9797393"/>
                <a:gd name="connsiteX5" fmla="*/ 0 w 4804966"/>
                <a:gd name="connsiteY5" fmla="*/ 2917913 h 9797393"/>
                <a:gd name="connsiteX6" fmla="*/ 22845 w 4804966"/>
                <a:gd name="connsiteY6" fmla="*/ 20399 h 9797393"/>
                <a:gd name="connsiteX0" fmla="*/ 0 w 4814727"/>
                <a:gd name="connsiteY0" fmla="*/ 0 h 9927740"/>
                <a:gd name="connsiteX1" fmla="*/ 2653148 w 4814727"/>
                <a:gd name="connsiteY1" fmla="*/ 130347 h 9927740"/>
                <a:gd name="connsiteX2" fmla="*/ 4814727 w 4814727"/>
                <a:gd name="connsiteY2" fmla="*/ 9927740 h 9927740"/>
                <a:gd name="connsiteX3" fmla="*/ 4814727 w 4814727"/>
                <a:gd name="connsiteY3" fmla="*/ 9906260 h 9927740"/>
                <a:gd name="connsiteX4" fmla="*/ 9761 w 4814727"/>
                <a:gd name="connsiteY4" fmla="*/ 9906260 h 9927740"/>
                <a:gd name="connsiteX5" fmla="*/ 9761 w 4814727"/>
                <a:gd name="connsiteY5" fmla="*/ 3048260 h 9927740"/>
                <a:gd name="connsiteX6" fmla="*/ 0 w 4814727"/>
                <a:gd name="connsiteY6" fmla="*/ 0 h 992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4727" h="9927740">
                  <a:moveTo>
                    <a:pt x="0" y="0"/>
                  </a:moveTo>
                  <a:lnTo>
                    <a:pt x="2653148" y="130347"/>
                  </a:lnTo>
                  <a:lnTo>
                    <a:pt x="4814727" y="9927740"/>
                  </a:lnTo>
                  <a:lnTo>
                    <a:pt x="4814727" y="9906260"/>
                  </a:lnTo>
                  <a:lnTo>
                    <a:pt x="9761" y="9906260"/>
                  </a:lnTo>
                  <a:lnTo>
                    <a:pt x="9761" y="3048260"/>
                  </a:lnTo>
                  <a:cubicBezTo>
                    <a:pt x="6507" y="2032173"/>
                    <a:pt x="3254" y="101608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Snip and Round Single Corner of Rectangle 2">
            <a:extLst>
              <a:ext uri="{FF2B5EF4-FFF2-40B4-BE49-F238E27FC236}">
                <a16:creationId xmlns:a16="http://schemas.microsoft.com/office/drawing/2014/main" id="{5DF5414C-39FD-08E1-6997-E7122371F1FD}"/>
              </a:ext>
            </a:extLst>
          </p:cNvPr>
          <p:cNvSpPr/>
          <p:nvPr userDrawn="1"/>
        </p:nvSpPr>
        <p:spPr>
          <a:xfrm>
            <a:off x="0" y="3941404"/>
            <a:ext cx="6464595" cy="2961131"/>
          </a:xfrm>
          <a:custGeom>
            <a:avLst/>
            <a:gdLst>
              <a:gd name="connsiteX0" fmla="*/ 0 w 4804966"/>
              <a:gd name="connsiteY0" fmla="*/ 0 h 6858000"/>
              <a:gd name="connsiteX1" fmla="*/ 2402483 w 4804966"/>
              <a:gd name="connsiteY1" fmla="*/ 0 h 6858000"/>
              <a:gd name="connsiteX2" fmla="*/ 4804966 w 4804966"/>
              <a:gd name="connsiteY2" fmla="*/ 2402483 h 6858000"/>
              <a:gd name="connsiteX3" fmla="*/ 4804966 w 4804966"/>
              <a:gd name="connsiteY3" fmla="*/ 6858000 h 6858000"/>
              <a:gd name="connsiteX4" fmla="*/ 0 w 4804966"/>
              <a:gd name="connsiteY4" fmla="*/ 6858000 h 6858000"/>
              <a:gd name="connsiteX5" fmla="*/ 0 w 4804966"/>
              <a:gd name="connsiteY5" fmla="*/ 0 h 6858000"/>
              <a:gd name="connsiteX6" fmla="*/ 0 w 4804966"/>
              <a:gd name="connsiteY6" fmla="*/ 0 h 6858000"/>
              <a:gd name="connsiteX0" fmla="*/ 0 w 4804966"/>
              <a:gd name="connsiteY0" fmla="*/ 0 h 6879480"/>
              <a:gd name="connsiteX1" fmla="*/ 2402483 w 4804966"/>
              <a:gd name="connsiteY1" fmla="*/ 0 h 6879480"/>
              <a:gd name="connsiteX2" fmla="*/ 4804966 w 4804966"/>
              <a:gd name="connsiteY2" fmla="*/ 6879480 h 6879480"/>
              <a:gd name="connsiteX3" fmla="*/ 4804966 w 4804966"/>
              <a:gd name="connsiteY3" fmla="*/ 6858000 h 6879480"/>
              <a:gd name="connsiteX4" fmla="*/ 0 w 4804966"/>
              <a:gd name="connsiteY4" fmla="*/ 6858000 h 6879480"/>
              <a:gd name="connsiteX5" fmla="*/ 0 w 4804966"/>
              <a:gd name="connsiteY5" fmla="*/ 0 h 6879480"/>
              <a:gd name="connsiteX6" fmla="*/ 0 w 4804966"/>
              <a:gd name="connsiteY6" fmla="*/ 0 h 6879480"/>
              <a:gd name="connsiteX0" fmla="*/ 0 w 4804966"/>
              <a:gd name="connsiteY0" fmla="*/ 23825 h 6903305"/>
              <a:gd name="connsiteX1" fmla="*/ 1583666 w 4804966"/>
              <a:gd name="connsiteY1" fmla="*/ 0 h 6903305"/>
              <a:gd name="connsiteX2" fmla="*/ 4804966 w 4804966"/>
              <a:gd name="connsiteY2" fmla="*/ 6903305 h 6903305"/>
              <a:gd name="connsiteX3" fmla="*/ 4804966 w 4804966"/>
              <a:gd name="connsiteY3" fmla="*/ 6881825 h 6903305"/>
              <a:gd name="connsiteX4" fmla="*/ 0 w 4804966"/>
              <a:gd name="connsiteY4" fmla="*/ 6881825 h 6903305"/>
              <a:gd name="connsiteX5" fmla="*/ 0 w 4804966"/>
              <a:gd name="connsiteY5" fmla="*/ 23825 h 6903305"/>
              <a:gd name="connsiteX6" fmla="*/ 0 w 4804966"/>
              <a:gd name="connsiteY6" fmla="*/ 23825 h 6903305"/>
              <a:gd name="connsiteX0" fmla="*/ 0 w 4804966"/>
              <a:gd name="connsiteY0" fmla="*/ 0 h 6879480"/>
              <a:gd name="connsiteX1" fmla="*/ 1306325 w 4804966"/>
              <a:gd name="connsiteY1" fmla="*/ 47650 h 6879480"/>
              <a:gd name="connsiteX2" fmla="*/ 4804966 w 4804966"/>
              <a:gd name="connsiteY2" fmla="*/ 6879480 h 6879480"/>
              <a:gd name="connsiteX3" fmla="*/ 4804966 w 4804966"/>
              <a:gd name="connsiteY3" fmla="*/ 6858000 h 6879480"/>
              <a:gd name="connsiteX4" fmla="*/ 0 w 4804966"/>
              <a:gd name="connsiteY4" fmla="*/ 6858000 h 6879480"/>
              <a:gd name="connsiteX5" fmla="*/ 0 w 4804966"/>
              <a:gd name="connsiteY5" fmla="*/ 0 h 6879480"/>
              <a:gd name="connsiteX6" fmla="*/ 0 w 4804966"/>
              <a:gd name="connsiteY6" fmla="*/ 0 h 6879480"/>
              <a:gd name="connsiteX0" fmla="*/ 0 w 4804966"/>
              <a:gd name="connsiteY0" fmla="*/ 0 h 6879480"/>
              <a:gd name="connsiteX1" fmla="*/ 910124 w 4804966"/>
              <a:gd name="connsiteY1" fmla="*/ 500325 h 6879480"/>
              <a:gd name="connsiteX2" fmla="*/ 4804966 w 4804966"/>
              <a:gd name="connsiteY2" fmla="*/ 6879480 h 6879480"/>
              <a:gd name="connsiteX3" fmla="*/ 4804966 w 4804966"/>
              <a:gd name="connsiteY3" fmla="*/ 6858000 h 6879480"/>
              <a:gd name="connsiteX4" fmla="*/ 0 w 4804966"/>
              <a:gd name="connsiteY4" fmla="*/ 6858000 h 6879480"/>
              <a:gd name="connsiteX5" fmla="*/ 0 w 4804966"/>
              <a:gd name="connsiteY5" fmla="*/ 0 h 6879480"/>
              <a:gd name="connsiteX6" fmla="*/ 0 w 4804966"/>
              <a:gd name="connsiteY6" fmla="*/ 0 h 6879480"/>
              <a:gd name="connsiteX0" fmla="*/ 0 w 4804966"/>
              <a:gd name="connsiteY0" fmla="*/ 1 h 6879481"/>
              <a:gd name="connsiteX1" fmla="*/ 1266706 w 4804966"/>
              <a:gd name="connsiteY1" fmla="*/ 0 h 6879481"/>
              <a:gd name="connsiteX2" fmla="*/ 4804966 w 4804966"/>
              <a:gd name="connsiteY2" fmla="*/ 6879481 h 6879481"/>
              <a:gd name="connsiteX3" fmla="*/ 4804966 w 4804966"/>
              <a:gd name="connsiteY3" fmla="*/ 6858001 h 6879481"/>
              <a:gd name="connsiteX4" fmla="*/ 0 w 4804966"/>
              <a:gd name="connsiteY4" fmla="*/ 6858001 h 6879481"/>
              <a:gd name="connsiteX5" fmla="*/ 0 w 4804966"/>
              <a:gd name="connsiteY5" fmla="*/ 1 h 6879481"/>
              <a:gd name="connsiteX6" fmla="*/ 0 w 4804966"/>
              <a:gd name="connsiteY6" fmla="*/ 1 h 687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4966" h="6879481">
                <a:moveTo>
                  <a:pt x="0" y="1"/>
                </a:moveTo>
                <a:lnTo>
                  <a:pt x="1266706" y="0"/>
                </a:lnTo>
                <a:lnTo>
                  <a:pt x="4804966" y="6879481"/>
                </a:lnTo>
                <a:lnTo>
                  <a:pt x="4804966" y="6858001"/>
                </a:lnTo>
                <a:lnTo>
                  <a:pt x="0" y="685800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504B-0861-1320-5F6E-C61712F5B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558" y="3817507"/>
            <a:ext cx="5676264" cy="4271976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</a:schemeClr>
              </a:buCl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76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3C43-8084-5524-D7F6-03BE8522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86868-349D-7D9C-F5EE-21B78E7D1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9767E-E20D-04AF-B3C7-C84FFF67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5670-A23A-70F2-7027-2E136CE8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76A6C-632F-BCFA-E4D4-20767270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192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ECAA-03E3-D01E-1FAA-CB0F9787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C8FD-B056-DD1D-3521-AD85F781D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BA90B-CF77-2719-13B0-28C724C76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0864C-1736-D50F-825C-27F6FEA3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268CB-975B-0143-2449-D9F5026F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3B9F5-166A-E6C6-7AE0-111DBCE5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8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846C-2872-B6E2-E14E-460A73F5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8D4B6-2AE4-5375-4986-440CDDFBA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47DDE-8600-A9CE-BC6A-2D7B2870E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8AAA1-E9A1-0A6B-BFC8-AD7E2206D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6DA16-99E5-AEE1-DDFE-FF2D5D4A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F7522-89C2-FD99-7DEA-1194CA47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10F06-E068-A11C-D8B3-783A1B9B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E6DEA-88EB-AD99-1604-76FD2160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49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BC3B-E6E6-8581-ED4F-06AD0AE5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B8A59-1B67-7D05-0D7A-54B72D0E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0AB60-016D-BA12-55D5-6664D163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9261A-17CC-2092-F16C-012201CB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32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A699C-A0C7-AE41-5FFA-37A74C4A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78CF3-E320-0635-1471-0D8ACECE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8503F-A0BE-EB35-908B-6932279A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228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B5C3-9834-9A52-9D02-6AB27ED8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D14B-CF35-36F4-1225-BC34F4A4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B0811-6AC9-E707-34AD-D913259AC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43D08-1DAF-1DA3-10B3-1DF26E0D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ECF74-0806-7B2D-F092-39AA31A2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194DA-3C6B-FABF-915F-F95A58F7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667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D2932-29AC-3082-CD24-5A0D4DBB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CCEB-D4BD-A048-8122-E5907854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2491E-28F6-AC9C-804B-8AFDD1192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8108-2E56-0145-9C3D-DB18337390CA}" type="datetimeFigureOut">
              <a:rPr lang="pt-BR" smtClean="0"/>
              <a:t>04/05/2023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0FD2C-D727-7B67-FB2C-3A06F0BDA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2716-0C53-D023-C2C7-D03A40ADF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34B2-5812-DF42-A296-A5C642490F7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64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4F9BB2E-5EE5-8F4F-9B30-0ECC29F3FF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7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5" b="115"/>
          <a:stretch/>
        </p:blipFill>
        <p:spPr>
          <a:xfrm>
            <a:off x="0" y="-7909"/>
            <a:ext cx="12210512" cy="6852580"/>
          </a:xfrm>
        </p:spPr>
      </p:pic>
      <p:sp>
        <p:nvSpPr>
          <p:cNvPr id="9" name="Прямоугольный треугольник 8"/>
          <p:cNvSpPr/>
          <p:nvPr/>
        </p:nvSpPr>
        <p:spPr>
          <a:xfrm rot="5400000">
            <a:off x="-457660" y="2960377"/>
            <a:ext cx="4350610" cy="3455080"/>
          </a:xfrm>
          <a:custGeom>
            <a:avLst/>
            <a:gdLst>
              <a:gd name="connsiteX0" fmla="*/ 0 w 5143500"/>
              <a:gd name="connsiteY0" fmla="*/ 4649788 h 4649788"/>
              <a:gd name="connsiteX1" fmla="*/ 0 w 5143500"/>
              <a:gd name="connsiteY1" fmla="*/ 0 h 4649788"/>
              <a:gd name="connsiteX2" fmla="*/ 5143500 w 5143500"/>
              <a:gd name="connsiteY2" fmla="*/ 4649788 h 4649788"/>
              <a:gd name="connsiteX3" fmla="*/ 0 w 5143500"/>
              <a:gd name="connsiteY3" fmla="*/ 4649788 h 4649788"/>
              <a:gd name="connsiteX0" fmla="*/ 0 w 5143500"/>
              <a:gd name="connsiteY0" fmla="*/ 5164138 h 5164138"/>
              <a:gd name="connsiteX1" fmla="*/ 3371850 w 5143500"/>
              <a:gd name="connsiteY1" fmla="*/ 0 h 5164138"/>
              <a:gd name="connsiteX2" fmla="*/ 5143500 w 5143500"/>
              <a:gd name="connsiteY2" fmla="*/ 5164138 h 5164138"/>
              <a:gd name="connsiteX3" fmla="*/ 0 w 5143500"/>
              <a:gd name="connsiteY3" fmla="*/ 5164138 h 5164138"/>
              <a:gd name="connsiteX0" fmla="*/ 0 w 5143500"/>
              <a:gd name="connsiteY0" fmla="*/ 5087938 h 5087938"/>
              <a:gd name="connsiteX1" fmla="*/ 3143250 w 5143500"/>
              <a:gd name="connsiteY1" fmla="*/ 0 h 5087938"/>
              <a:gd name="connsiteX2" fmla="*/ 5143500 w 5143500"/>
              <a:gd name="connsiteY2" fmla="*/ 5087938 h 5087938"/>
              <a:gd name="connsiteX3" fmla="*/ 0 w 5143500"/>
              <a:gd name="connsiteY3" fmla="*/ 5087938 h 5087938"/>
              <a:gd name="connsiteX0" fmla="*/ 0 w 5143500"/>
              <a:gd name="connsiteY0" fmla="*/ 5049838 h 5049838"/>
              <a:gd name="connsiteX1" fmla="*/ 3181350 w 5143500"/>
              <a:gd name="connsiteY1" fmla="*/ 0 h 5049838"/>
              <a:gd name="connsiteX2" fmla="*/ 5143500 w 5143500"/>
              <a:gd name="connsiteY2" fmla="*/ 5049838 h 5049838"/>
              <a:gd name="connsiteX3" fmla="*/ 0 w 5143500"/>
              <a:gd name="connsiteY3" fmla="*/ 5049838 h 5049838"/>
              <a:gd name="connsiteX0" fmla="*/ 0 w 5143500"/>
              <a:gd name="connsiteY0" fmla="*/ 5095558 h 5095558"/>
              <a:gd name="connsiteX1" fmla="*/ 3437382 w 5143500"/>
              <a:gd name="connsiteY1" fmla="*/ 0 h 5095558"/>
              <a:gd name="connsiteX2" fmla="*/ 5143500 w 5143500"/>
              <a:gd name="connsiteY2" fmla="*/ 5095558 h 5095558"/>
              <a:gd name="connsiteX3" fmla="*/ 0 w 5143500"/>
              <a:gd name="connsiteY3" fmla="*/ 5095558 h 5095558"/>
              <a:gd name="connsiteX0" fmla="*/ 0 w 5143500"/>
              <a:gd name="connsiteY0" fmla="*/ 5150422 h 5150422"/>
              <a:gd name="connsiteX1" fmla="*/ 3428238 w 5143500"/>
              <a:gd name="connsiteY1" fmla="*/ 0 h 5150422"/>
              <a:gd name="connsiteX2" fmla="*/ 5143500 w 5143500"/>
              <a:gd name="connsiteY2" fmla="*/ 5150422 h 5150422"/>
              <a:gd name="connsiteX3" fmla="*/ 0 w 5143500"/>
              <a:gd name="connsiteY3" fmla="*/ 5150422 h 5150422"/>
              <a:gd name="connsiteX0" fmla="*/ 0 w 5143500"/>
              <a:gd name="connsiteY0" fmla="*/ 5341853 h 5341853"/>
              <a:gd name="connsiteX1" fmla="*/ 3536762 w 5143500"/>
              <a:gd name="connsiteY1" fmla="*/ -1 h 5341853"/>
              <a:gd name="connsiteX2" fmla="*/ 5143500 w 5143500"/>
              <a:gd name="connsiteY2" fmla="*/ 5341853 h 5341853"/>
              <a:gd name="connsiteX3" fmla="*/ 0 w 5143500"/>
              <a:gd name="connsiteY3" fmla="*/ 5341853 h 5341853"/>
              <a:gd name="connsiteX0" fmla="*/ 0 w 5143500"/>
              <a:gd name="connsiteY0" fmla="*/ 5655108 h 5655108"/>
              <a:gd name="connsiteX1" fmla="*/ 3468941 w 5143500"/>
              <a:gd name="connsiteY1" fmla="*/ 1 h 5655108"/>
              <a:gd name="connsiteX2" fmla="*/ 5143500 w 5143500"/>
              <a:gd name="connsiteY2" fmla="*/ 5655108 h 5655108"/>
              <a:gd name="connsiteX3" fmla="*/ 0 w 5143500"/>
              <a:gd name="connsiteY3" fmla="*/ 5655108 h 5655108"/>
              <a:gd name="connsiteX0" fmla="*/ 0 w 5211327"/>
              <a:gd name="connsiteY0" fmla="*/ 5655106 h 5794327"/>
              <a:gd name="connsiteX1" fmla="*/ 3468941 w 5211327"/>
              <a:gd name="connsiteY1" fmla="*/ -1 h 5794327"/>
              <a:gd name="connsiteX2" fmla="*/ 5211327 w 5211327"/>
              <a:gd name="connsiteY2" fmla="*/ 5794327 h 5794327"/>
              <a:gd name="connsiteX3" fmla="*/ 0 w 5211327"/>
              <a:gd name="connsiteY3" fmla="*/ 5655106 h 5794327"/>
              <a:gd name="connsiteX0" fmla="*/ 0 w 5129938"/>
              <a:gd name="connsiteY0" fmla="*/ 5655108 h 5655108"/>
              <a:gd name="connsiteX1" fmla="*/ 3468941 w 5129938"/>
              <a:gd name="connsiteY1" fmla="*/ 1 h 5655108"/>
              <a:gd name="connsiteX2" fmla="*/ 5129938 w 5129938"/>
              <a:gd name="connsiteY2" fmla="*/ 5550689 h 5655108"/>
              <a:gd name="connsiteX3" fmla="*/ 0 w 5129938"/>
              <a:gd name="connsiteY3" fmla="*/ 5655108 h 5655108"/>
              <a:gd name="connsiteX0" fmla="*/ 0 w 5143505"/>
              <a:gd name="connsiteY0" fmla="*/ 5655106 h 5655106"/>
              <a:gd name="connsiteX1" fmla="*/ 3468941 w 5143505"/>
              <a:gd name="connsiteY1" fmla="*/ -1 h 5655106"/>
              <a:gd name="connsiteX2" fmla="*/ 5143505 w 5143505"/>
              <a:gd name="connsiteY2" fmla="*/ 5602894 h 5655106"/>
              <a:gd name="connsiteX3" fmla="*/ 0 w 5143505"/>
              <a:gd name="connsiteY3" fmla="*/ 5655106 h 5655106"/>
              <a:gd name="connsiteX0" fmla="*/ 0 w 5197764"/>
              <a:gd name="connsiteY0" fmla="*/ 5655108 h 5655108"/>
              <a:gd name="connsiteX1" fmla="*/ 3468941 w 5197764"/>
              <a:gd name="connsiteY1" fmla="*/ 1 h 5655108"/>
              <a:gd name="connsiteX2" fmla="*/ 5197764 w 5197764"/>
              <a:gd name="connsiteY2" fmla="*/ 5602896 h 5655108"/>
              <a:gd name="connsiteX3" fmla="*/ 0 w 5197764"/>
              <a:gd name="connsiteY3" fmla="*/ 5655108 h 5655108"/>
              <a:gd name="connsiteX0" fmla="*/ 0 w 5184202"/>
              <a:gd name="connsiteY0" fmla="*/ 5655106 h 5655106"/>
              <a:gd name="connsiteX1" fmla="*/ 3468941 w 5184202"/>
              <a:gd name="connsiteY1" fmla="*/ -1 h 5655106"/>
              <a:gd name="connsiteX2" fmla="*/ 5184203 w 5184202"/>
              <a:gd name="connsiteY2" fmla="*/ 5602893 h 5655106"/>
              <a:gd name="connsiteX3" fmla="*/ 0 w 5184202"/>
              <a:gd name="connsiteY3" fmla="*/ 5655106 h 5655106"/>
              <a:gd name="connsiteX0" fmla="*/ 0 w 5197769"/>
              <a:gd name="connsiteY0" fmla="*/ 5655108 h 5655108"/>
              <a:gd name="connsiteX1" fmla="*/ 3468941 w 5197769"/>
              <a:gd name="connsiteY1" fmla="*/ 1 h 5655108"/>
              <a:gd name="connsiteX2" fmla="*/ 5197769 w 5197769"/>
              <a:gd name="connsiteY2" fmla="*/ 5637701 h 5655108"/>
              <a:gd name="connsiteX3" fmla="*/ 0 w 5197769"/>
              <a:gd name="connsiteY3" fmla="*/ 5655108 h 5655108"/>
              <a:gd name="connsiteX0" fmla="*/ 0 w 5550455"/>
              <a:gd name="connsiteY0" fmla="*/ 5655110 h 5655110"/>
              <a:gd name="connsiteX1" fmla="*/ 3821627 w 5550455"/>
              <a:gd name="connsiteY1" fmla="*/ -1 h 5655110"/>
              <a:gd name="connsiteX2" fmla="*/ 5550455 w 5550455"/>
              <a:gd name="connsiteY2" fmla="*/ 5637699 h 5655110"/>
              <a:gd name="connsiteX3" fmla="*/ 0 w 5550455"/>
              <a:gd name="connsiteY3" fmla="*/ 5655110 h 565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0455" h="5655110">
                <a:moveTo>
                  <a:pt x="0" y="5655110"/>
                </a:moveTo>
                <a:lnTo>
                  <a:pt x="3821627" y="-1"/>
                </a:lnTo>
                <a:lnTo>
                  <a:pt x="5550455" y="5637699"/>
                </a:lnTo>
                <a:lnTo>
                  <a:pt x="0" y="5655110"/>
                </a:lnTo>
                <a:close/>
              </a:path>
            </a:pathLst>
          </a:custGeom>
          <a:solidFill>
            <a:srgbClr val="EB6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72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9BEB5F-3AA3-AD46-A80D-8CC8820C147F}"/>
              </a:ext>
            </a:extLst>
          </p:cNvPr>
          <p:cNvSpPr txBox="1"/>
          <p:nvPr/>
        </p:nvSpPr>
        <p:spPr>
          <a:xfrm>
            <a:off x="5747307" y="5115390"/>
            <a:ext cx="4791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600" dirty="0">
                <a:solidFill>
                  <a:srgbClr val="122F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ZERO-TRUST</a:t>
            </a:r>
          </a:p>
          <a:p>
            <a:pPr>
              <a:lnSpc>
                <a:spcPts val="2400"/>
              </a:lnSpc>
            </a:pPr>
            <a:r>
              <a:rPr lang="en-US" sz="2600" dirty="0">
                <a:solidFill>
                  <a:srgbClr val="122F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COMMUNICATIONS </a:t>
            </a:r>
          </a:p>
          <a:p>
            <a:pPr>
              <a:lnSpc>
                <a:spcPts val="2400"/>
              </a:lnSpc>
            </a:pPr>
            <a:r>
              <a:rPr lang="en-US" sz="2600" dirty="0">
                <a:solidFill>
                  <a:srgbClr val="122F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DATA-IN-TRANSIT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536C2-86A9-3EFD-AFFB-2E4D1DAC22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45186" y="522440"/>
            <a:ext cx="4791111" cy="25789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264782-3A9C-E2FB-F4AD-57EEAC88A0ED}"/>
              </a:ext>
            </a:extLst>
          </p:cNvPr>
          <p:cNvGrpSpPr/>
          <p:nvPr/>
        </p:nvGrpSpPr>
        <p:grpSpPr>
          <a:xfrm>
            <a:off x="9835117" y="5993538"/>
            <a:ext cx="2079345" cy="682441"/>
            <a:chOff x="6952316" y="152303"/>
            <a:chExt cx="3050830" cy="9003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CBBF00-1B55-C884-3654-BC5AD53DF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4204" y="152303"/>
              <a:ext cx="1001568" cy="89824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87CD67-5CE1-D2C9-675F-2CE0FF630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6726" y="158697"/>
              <a:ext cx="936420" cy="84451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65B1B2-F452-6B72-5372-F72BFF7E5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952316" y="178879"/>
              <a:ext cx="950936" cy="873741"/>
            </a:xfrm>
            <a:prstGeom prst="rect">
              <a:avLst/>
            </a:prstGeom>
          </p:spPr>
        </p:pic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637AE91C-2C07-4709-B704-2BDFD4A4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96" y="3631737"/>
            <a:ext cx="3607246" cy="24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82986-CCD5-36BE-799E-0D1CE565D18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-764155" y="1698234"/>
            <a:ext cx="4417877" cy="5146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4E5E20-49F8-A786-B4E2-D23C63BD6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-764155" y="1711563"/>
            <a:ext cx="4417877" cy="51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74"/>
    </mc:Choice>
    <mc:Fallback xmlns="">
      <p:transition advTm="39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4F9BB2E-5EE5-8F4F-9B30-0ECC29F3FF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7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5" b="115"/>
          <a:stretch/>
        </p:blipFill>
        <p:spPr>
          <a:xfrm>
            <a:off x="0" y="-7909"/>
            <a:ext cx="12210512" cy="6852580"/>
          </a:xfrm>
        </p:spPr>
      </p:pic>
      <p:sp>
        <p:nvSpPr>
          <p:cNvPr id="9" name="Прямоугольный треугольник 8"/>
          <p:cNvSpPr/>
          <p:nvPr/>
        </p:nvSpPr>
        <p:spPr>
          <a:xfrm rot="5400000">
            <a:off x="-457660" y="2960377"/>
            <a:ext cx="4350610" cy="3455080"/>
          </a:xfrm>
          <a:custGeom>
            <a:avLst/>
            <a:gdLst>
              <a:gd name="connsiteX0" fmla="*/ 0 w 5143500"/>
              <a:gd name="connsiteY0" fmla="*/ 4649788 h 4649788"/>
              <a:gd name="connsiteX1" fmla="*/ 0 w 5143500"/>
              <a:gd name="connsiteY1" fmla="*/ 0 h 4649788"/>
              <a:gd name="connsiteX2" fmla="*/ 5143500 w 5143500"/>
              <a:gd name="connsiteY2" fmla="*/ 4649788 h 4649788"/>
              <a:gd name="connsiteX3" fmla="*/ 0 w 5143500"/>
              <a:gd name="connsiteY3" fmla="*/ 4649788 h 4649788"/>
              <a:gd name="connsiteX0" fmla="*/ 0 w 5143500"/>
              <a:gd name="connsiteY0" fmla="*/ 5164138 h 5164138"/>
              <a:gd name="connsiteX1" fmla="*/ 3371850 w 5143500"/>
              <a:gd name="connsiteY1" fmla="*/ 0 h 5164138"/>
              <a:gd name="connsiteX2" fmla="*/ 5143500 w 5143500"/>
              <a:gd name="connsiteY2" fmla="*/ 5164138 h 5164138"/>
              <a:gd name="connsiteX3" fmla="*/ 0 w 5143500"/>
              <a:gd name="connsiteY3" fmla="*/ 5164138 h 5164138"/>
              <a:gd name="connsiteX0" fmla="*/ 0 w 5143500"/>
              <a:gd name="connsiteY0" fmla="*/ 5087938 h 5087938"/>
              <a:gd name="connsiteX1" fmla="*/ 3143250 w 5143500"/>
              <a:gd name="connsiteY1" fmla="*/ 0 h 5087938"/>
              <a:gd name="connsiteX2" fmla="*/ 5143500 w 5143500"/>
              <a:gd name="connsiteY2" fmla="*/ 5087938 h 5087938"/>
              <a:gd name="connsiteX3" fmla="*/ 0 w 5143500"/>
              <a:gd name="connsiteY3" fmla="*/ 5087938 h 5087938"/>
              <a:gd name="connsiteX0" fmla="*/ 0 w 5143500"/>
              <a:gd name="connsiteY0" fmla="*/ 5049838 h 5049838"/>
              <a:gd name="connsiteX1" fmla="*/ 3181350 w 5143500"/>
              <a:gd name="connsiteY1" fmla="*/ 0 h 5049838"/>
              <a:gd name="connsiteX2" fmla="*/ 5143500 w 5143500"/>
              <a:gd name="connsiteY2" fmla="*/ 5049838 h 5049838"/>
              <a:gd name="connsiteX3" fmla="*/ 0 w 5143500"/>
              <a:gd name="connsiteY3" fmla="*/ 5049838 h 5049838"/>
              <a:gd name="connsiteX0" fmla="*/ 0 w 5143500"/>
              <a:gd name="connsiteY0" fmla="*/ 5095558 h 5095558"/>
              <a:gd name="connsiteX1" fmla="*/ 3437382 w 5143500"/>
              <a:gd name="connsiteY1" fmla="*/ 0 h 5095558"/>
              <a:gd name="connsiteX2" fmla="*/ 5143500 w 5143500"/>
              <a:gd name="connsiteY2" fmla="*/ 5095558 h 5095558"/>
              <a:gd name="connsiteX3" fmla="*/ 0 w 5143500"/>
              <a:gd name="connsiteY3" fmla="*/ 5095558 h 5095558"/>
              <a:gd name="connsiteX0" fmla="*/ 0 w 5143500"/>
              <a:gd name="connsiteY0" fmla="*/ 5150422 h 5150422"/>
              <a:gd name="connsiteX1" fmla="*/ 3428238 w 5143500"/>
              <a:gd name="connsiteY1" fmla="*/ 0 h 5150422"/>
              <a:gd name="connsiteX2" fmla="*/ 5143500 w 5143500"/>
              <a:gd name="connsiteY2" fmla="*/ 5150422 h 5150422"/>
              <a:gd name="connsiteX3" fmla="*/ 0 w 5143500"/>
              <a:gd name="connsiteY3" fmla="*/ 5150422 h 5150422"/>
              <a:gd name="connsiteX0" fmla="*/ 0 w 5143500"/>
              <a:gd name="connsiteY0" fmla="*/ 5341853 h 5341853"/>
              <a:gd name="connsiteX1" fmla="*/ 3536762 w 5143500"/>
              <a:gd name="connsiteY1" fmla="*/ -1 h 5341853"/>
              <a:gd name="connsiteX2" fmla="*/ 5143500 w 5143500"/>
              <a:gd name="connsiteY2" fmla="*/ 5341853 h 5341853"/>
              <a:gd name="connsiteX3" fmla="*/ 0 w 5143500"/>
              <a:gd name="connsiteY3" fmla="*/ 5341853 h 5341853"/>
              <a:gd name="connsiteX0" fmla="*/ 0 w 5143500"/>
              <a:gd name="connsiteY0" fmla="*/ 5655108 h 5655108"/>
              <a:gd name="connsiteX1" fmla="*/ 3468941 w 5143500"/>
              <a:gd name="connsiteY1" fmla="*/ 1 h 5655108"/>
              <a:gd name="connsiteX2" fmla="*/ 5143500 w 5143500"/>
              <a:gd name="connsiteY2" fmla="*/ 5655108 h 5655108"/>
              <a:gd name="connsiteX3" fmla="*/ 0 w 5143500"/>
              <a:gd name="connsiteY3" fmla="*/ 5655108 h 5655108"/>
              <a:gd name="connsiteX0" fmla="*/ 0 w 5211327"/>
              <a:gd name="connsiteY0" fmla="*/ 5655106 h 5794327"/>
              <a:gd name="connsiteX1" fmla="*/ 3468941 w 5211327"/>
              <a:gd name="connsiteY1" fmla="*/ -1 h 5794327"/>
              <a:gd name="connsiteX2" fmla="*/ 5211327 w 5211327"/>
              <a:gd name="connsiteY2" fmla="*/ 5794327 h 5794327"/>
              <a:gd name="connsiteX3" fmla="*/ 0 w 5211327"/>
              <a:gd name="connsiteY3" fmla="*/ 5655106 h 5794327"/>
              <a:gd name="connsiteX0" fmla="*/ 0 w 5129938"/>
              <a:gd name="connsiteY0" fmla="*/ 5655108 h 5655108"/>
              <a:gd name="connsiteX1" fmla="*/ 3468941 w 5129938"/>
              <a:gd name="connsiteY1" fmla="*/ 1 h 5655108"/>
              <a:gd name="connsiteX2" fmla="*/ 5129938 w 5129938"/>
              <a:gd name="connsiteY2" fmla="*/ 5550689 h 5655108"/>
              <a:gd name="connsiteX3" fmla="*/ 0 w 5129938"/>
              <a:gd name="connsiteY3" fmla="*/ 5655108 h 5655108"/>
              <a:gd name="connsiteX0" fmla="*/ 0 w 5143505"/>
              <a:gd name="connsiteY0" fmla="*/ 5655106 h 5655106"/>
              <a:gd name="connsiteX1" fmla="*/ 3468941 w 5143505"/>
              <a:gd name="connsiteY1" fmla="*/ -1 h 5655106"/>
              <a:gd name="connsiteX2" fmla="*/ 5143505 w 5143505"/>
              <a:gd name="connsiteY2" fmla="*/ 5602894 h 5655106"/>
              <a:gd name="connsiteX3" fmla="*/ 0 w 5143505"/>
              <a:gd name="connsiteY3" fmla="*/ 5655106 h 5655106"/>
              <a:gd name="connsiteX0" fmla="*/ 0 w 5197764"/>
              <a:gd name="connsiteY0" fmla="*/ 5655108 h 5655108"/>
              <a:gd name="connsiteX1" fmla="*/ 3468941 w 5197764"/>
              <a:gd name="connsiteY1" fmla="*/ 1 h 5655108"/>
              <a:gd name="connsiteX2" fmla="*/ 5197764 w 5197764"/>
              <a:gd name="connsiteY2" fmla="*/ 5602896 h 5655108"/>
              <a:gd name="connsiteX3" fmla="*/ 0 w 5197764"/>
              <a:gd name="connsiteY3" fmla="*/ 5655108 h 5655108"/>
              <a:gd name="connsiteX0" fmla="*/ 0 w 5184202"/>
              <a:gd name="connsiteY0" fmla="*/ 5655106 h 5655106"/>
              <a:gd name="connsiteX1" fmla="*/ 3468941 w 5184202"/>
              <a:gd name="connsiteY1" fmla="*/ -1 h 5655106"/>
              <a:gd name="connsiteX2" fmla="*/ 5184203 w 5184202"/>
              <a:gd name="connsiteY2" fmla="*/ 5602893 h 5655106"/>
              <a:gd name="connsiteX3" fmla="*/ 0 w 5184202"/>
              <a:gd name="connsiteY3" fmla="*/ 5655106 h 5655106"/>
              <a:gd name="connsiteX0" fmla="*/ 0 w 5197769"/>
              <a:gd name="connsiteY0" fmla="*/ 5655108 h 5655108"/>
              <a:gd name="connsiteX1" fmla="*/ 3468941 w 5197769"/>
              <a:gd name="connsiteY1" fmla="*/ 1 h 5655108"/>
              <a:gd name="connsiteX2" fmla="*/ 5197769 w 5197769"/>
              <a:gd name="connsiteY2" fmla="*/ 5637701 h 5655108"/>
              <a:gd name="connsiteX3" fmla="*/ 0 w 5197769"/>
              <a:gd name="connsiteY3" fmla="*/ 5655108 h 5655108"/>
              <a:gd name="connsiteX0" fmla="*/ 0 w 5550455"/>
              <a:gd name="connsiteY0" fmla="*/ 5655110 h 5655110"/>
              <a:gd name="connsiteX1" fmla="*/ 3821627 w 5550455"/>
              <a:gd name="connsiteY1" fmla="*/ -1 h 5655110"/>
              <a:gd name="connsiteX2" fmla="*/ 5550455 w 5550455"/>
              <a:gd name="connsiteY2" fmla="*/ 5637699 h 5655110"/>
              <a:gd name="connsiteX3" fmla="*/ 0 w 5550455"/>
              <a:gd name="connsiteY3" fmla="*/ 5655110 h 565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0455" h="5655110">
                <a:moveTo>
                  <a:pt x="0" y="5655110"/>
                </a:moveTo>
                <a:lnTo>
                  <a:pt x="3821627" y="-1"/>
                </a:lnTo>
                <a:lnTo>
                  <a:pt x="5550455" y="5637699"/>
                </a:lnTo>
                <a:lnTo>
                  <a:pt x="0" y="5655110"/>
                </a:lnTo>
                <a:close/>
              </a:path>
            </a:pathLst>
          </a:custGeom>
          <a:solidFill>
            <a:srgbClr val="EB6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72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9BEB5F-3AA3-AD46-A80D-8CC8820C147F}"/>
              </a:ext>
            </a:extLst>
          </p:cNvPr>
          <p:cNvSpPr txBox="1"/>
          <p:nvPr/>
        </p:nvSpPr>
        <p:spPr>
          <a:xfrm>
            <a:off x="5747307" y="5115390"/>
            <a:ext cx="4791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600" dirty="0">
                <a:solidFill>
                  <a:srgbClr val="122F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ZERO-TRUST</a:t>
            </a:r>
          </a:p>
          <a:p>
            <a:pPr>
              <a:lnSpc>
                <a:spcPts val="2400"/>
              </a:lnSpc>
            </a:pPr>
            <a:r>
              <a:rPr lang="en-US" sz="2600" dirty="0">
                <a:solidFill>
                  <a:srgbClr val="122F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COMMUNICATIONS </a:t>
            </a:r>
          </a:p>
          <a:p>
            <a:pPr>
              <a:lnSpc>
                <a:spcPts val="2400"/>
              </a:lnSpc>
            </a:pPr>
            <a:r>
              <a:rPr lang="en-US" sz="2600" dirty="0">
                <a:solidFill>
                  <a:srgbClr val="122F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DATA-IN-TRANSIT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536C2-86A9-3EFD-AFFB-2E4D1DAC22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45186" y="522440"/>
            <a:ext cx="4791111" cy="25789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264782-3A9C-E2FB-F4AD-57EEAC88A0ED}"/>
              </a:ext>
            </a:extLst>
          </p:cNvPr>
          <p:cNvGrpSpPr/>
          <p:nvPr/>
        </p:nvGrpSpPr>
        <p:grpSpPr>
          <a:xfrm>
            <a:off x="9835117" y="5993538"/>
            <a:ext cx="2079345" cy="682441"/>
            <a:chOff x="6952316" y="152303"/>
            <a:chExt cx="3050830" cy="9003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CBBF00-1B55-C884-3654-BC5AD53DF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4204" y="152303"/>
              <a:ext cx="1001568" cy="89824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87CD67-5CE1-D2C9-675F-2CE0FF630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6726" y="158697"/>
              <a:ext cx="936420" cy="84451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65B1B2-F452-6B72-5372-F72BFF7E5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952316" y="178879"/>
              <a:ext cx="950936" cy="873741"/>
            </a:xfrm>
            <a:prstGeom prst="rect">
              <a:avLst/>
            </a:prstGeom>
          </p:spPr>
        </p:pic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637AE91C-2C07-4709-B704-2BDFD4A4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96" y="3631737"/>
            <a:ext cx="3607246" cy="24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82986-CCD5-36BE-799E-0D1CE565D18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-764155" y="1698234"/>
            <a:ext cx="4417877" cy="5146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4E5E20-49F8-A786-B4E2-D23C63BD6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-764155" y="1711563"/>
            <a:ext cx="4417877" cy="51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47"/>
    </mc:Choice>
    <mc:Fallback xmlns="">
      <p:transition advTm="46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D8E0B-E6D5-27B5-4B5A-0CA0DC21F60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033B8F-FC07-DE9F-1394-1F79A0EA6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5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359297C-88B8-B921-4DA3-313ED64B9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079" y="3156790"/>
            <a:ext cx="5446373" cy="3996364"/>
          </a:xfrm>
        </p:spPr>
        <p:txBody>
          <a:bodyPr>
            <a:normAutofit/>
          </a:bodyPr>
          <a:lstStyle/>
          <a:p>
            <a:pPr marL="457200" lvl="1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sz="2400" dirty="0"/>
              <a:t>Full Assurance for Communications and Data-in-Transit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</a:pPr>
            <a:endParaRPr lang="en-US" sz="2400" dirty="0"/>
          </a:p>
          <a:p>
            <a:pPr marL="457200" lvl="1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sz="2400" dirty="0"/>
              <a:t>Even in austere, ‘Zero-Trust’ environments that have been proactively compromised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US" sz="2800" dirty="0"/>
          </a:p>
          <a:p>
            <a:pPr marL="228600" lvl="1" indent="0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  <a:buNone/>
            </a:pPr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2874CBE-A443-DB6B-FFCE-09E13E30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079" y="2103437"/>
            <a:ext cx="5676264" cy="1325563"/>
          </a:xfrm>
        </p:spPr>
        <p:txBody>
          <a:bodyPr>
            <a:normAutofit/>
          </a:bodyPr>
          <a:lstStyle/>
          <a:p>
            <a:r>
              <a:rPr lang="en-US" sz="33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Trust in a Zero-Trust World</a:t>
            </a:r>
            <a:br>
              <a:rPr lang="en-US" sz="2800" b="1" dirty="0">
                <a:latin typeface="Montserrat" pitchFamily="2" charset="77"/>
              </a:rPr>
            </a:br>
            <a:endParaRPr lang="en-US" sz="2800" dirty="0">
              <a:solidFill>
                <a:srgbClr val="EB640E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89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3"/>
    </mc:Choice>
    <mc:Fallback xmlns="">
      <p:transition spd="slow" advTm="569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15CDEC3C-B6EE-1D9D-07CD-32AE01948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42" y="1668039"/>
            <a:ext cx="5712725" cy="35219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26B78B-FC5F-C05D-B0B9-E8DDCED5406C}"/>
              </a:ext>
            </a:extLst>
          </p:cNvPr>
          <p:cNvSpPr txBox="1"/>
          <p:nvPr/>
        </p:nvSpPr>
        <p:spPr>
          <a:xfrm>
            <a:off x="6400979" y="2656619"/>
            <a:ext cx="5712725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lnSpc>
                <a:spcPct val="90000"/>
              </a:lnSpc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127000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solutions rely on ‘trust’ in a “Walled Garden” i.e., companies that provide the solution, individuals that run the system and security of the network</a:t>
            </a:r>
          </a:p>
          <a:p>
            <a:pPr marL="231775" indent="-231775">
              <a:lnSpc>
                <a:spcPct val="90000"/>
              </a:lnSpc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127000" algn="l"/>
              </a:tabLst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FF6600"/>
              </a:buClr>
              <a:buFont typeface="Arial" panose="020B0604020202020204" pitchFamily="34" charset="0"/>
              <a:buChar char="•"/>
              <a:tabLst>
                <a:tab pos="127000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Walled Gardens are vulnerable to a number of threats and do not tackle the greatest problem – the INSIDER – the biggest threat as acknowledged by DISA</a:t>
            </a:r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583C0061-E944-6862-9750-D213862AF0B1}"/>
              </a:ext>
            </a:extLst>
          </p:cNvPr>
          <p:cNvSpPr txBox="1">
            <a:spLocks/>
          </p:cNvSpPr>
          <p:nvPr/>
        </p:nvSpPr>
        <p:spPr>
          <a:xfrm>
            <a:off x="6400979" y="2084025"/>
            <a:ext cx="7649816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B640E"/>
                </a:solidFill>
                <a:latin typeface="Montserrat SemiBold" pitchFamily="2" charset="77"/>
                <a:cs typeface="Arial" panose="020B0604020202020204" pitchFamily="34" charset="0"/>
              </a:rPr>
              <a:t>Reliance on a “Trusted” Network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EB640E"/>
              </a:solidFill>
              <a:latin typeface="Montserrat SemiBold" pitchFamily="2" charset="77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79F49-1233-A704-6D70-5BFA3F3BC440}"/>
              </a:ext>
            </a:extLst>
          </p:cNvPr>
          <p:cNvSpPr txBox="1"/>
          <p:nvPr/>
        </p:nvSpPr>
        <p:spPr>
          <a:xfrm>
            <a:off x="7225569" y="1177711"/>
            <a:ext cx="261770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40"/>
              </a:lnSpc>
            </a:pPr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Walled</a:t>
            </a:r>
            <a:r>
              <a:rPr lang="en-US" sz="3200" b="1" dirty="0">
                <a:solidFill>
                  <a:srgbClr val="22B33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Garden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D52799-A6C1-ABA4-8FEA-C52DD9A3C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979" y="1069575"/>
            <a:ext cx="6985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4"/>
    </mc:Choice>
    <mc:Fallback xmlns="">
      <p:transition spd="slow" advTm="118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755D1F-4F14-5DBA-8059-7CF6E094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608" y="2573498"/>
            <a:ext cx="5405969" cy="3495734"/>
          </a:xfrm>
        </p:spPr>
        <p:txBody>
          <a:bodyPr>
            <a:normAutofit fontScale="62500" lnSpcReduction="20000"/>
          </a:bodyPr>
          <a:lstStyle/>
          <a:p>
            <a:pPr marL="457200" lvl="1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sz="2800" dirty="0"/>
              <a:t>Although quantum computers powerful enough to break the strongest classical encryption do not exist yet, retrospective decryption is a real threat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endParaRPr lang="en-GB" sz="2800" dirty="0"/>
          </a:p>
          <a:p>
            <a:pPr marL="457200" lvl="1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sz="2800" dirty="0"/>
              <a:t>Information and communications encrypted with current cryptographic techniques can be intercepted, stored and later decrypted once more powerful quantum computers arrive 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endParaRPr lang="en-GB" sz="2800" dirty="0"/>
          </a:p>
          <a:p>
            <a:pPr marL="457200" lvl="1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sz="2800" dirty="0"/>
              <a:t>Critical data requiring long-term security should be protected now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E59FCC-37E1-6D58-2761-6BDEBEBB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Montserrat" pitchFamily="2" charset="77"/>
              </a:rPr>
              <a:t>Harvest Now, Decrypt Later</a:t>
            </a:r>
            <a:br>
              <a:rPr lang="en-US" sz="2800" b="1" dirty="0">
                <a:latin typeface="Montserrat" pitchFamily="2" charset="77"/>
              </a:rPr>
            </a:br>
            <a:r>
              <a:rPr lang="en-US" sz="2400" dirty="0">
                <a:solidFill>
                  <a:srgbClr val="EB640E"/>
                </a:solidFill>
                <a:latin typeface="Montserrat" pitchFamily="2" charset="77"/>
              </a:rPr>
              <a:t>The Quantum Computing Threat</a:t>
            </a:r>
            <a:endParaRPr lang="en-US" sz="2800" dirty="0">
              <a:solidFill>
                <a:srgbClr val="EB640E"/>
              </a:solidFill>
              <a:latin typeface="Montserrat" pitchFamily="2" charset="77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744464-019B-2F2F-14C5-F972AB38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1" r="19621"/>
          <a:stretch/>
        </p:blipFill>
        <p:spPr bwMode="auto">
          <a:xfrm>
            <a:off x="0" y="0"/>
            <a:ext cx="609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8"/>
    </mc:Choice>
    <mc:Fallback xmlns="">
      <p:transition spd="slow" advTm="61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7DBBA-6425-1D56-C9C7-1022C94AD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608" y="2849944"/>
            <a:ext cx="5402020" cy="4271976"/>
          </a:xfrm>
        </p:spPr>
        <p:txBody>
          <a:bodyPr/>
          <a:lstStyle/>
          <a:p>
            <a:pPr marL="231775" indent="-231775">
              <a:spcBef>
                <a:spcPts val="0"/>
              </a:spcBef>
              <a:buClr>
                <a:srgbClr val="FF6600"/>
              </a:buClr>
              <a:tabLst>
                <a:tab pos="127000" algn="l"/>
              </a:tabLst>
            </a:pPr>
            <a:r>
              <a:rPr lang="en-GB" sz="1800" dirty="0"/>
              <a:t>Cellcrypt Federal tunnels end-to-end encryption through NIAP-approved tunnels</a:t>
            </a:r>
          </a:p>
          <a:p>
            <a:pPr marL="228600" lvl="1" indent="0">
              <a:spcBef>
                <a:spcPts val="0"/>
              </a:spcBef>
              <a:buClr>
                <a:srgbClr val="FF6600"/>
              </a:buClr>
              <a:buNone/>
            </a:pPr>
            <a:endParaRPr lang="en-GB" sz="1800" dirty="0"/>
          </a:p>
          <a:p>
            <a:pPr marL="719138" lvl="2" indent="-222250">
              <a:spcBef>
                <a:spcPts val="0"/>
              </a:spcBef>
              <a:buClr>
                <a:srgbClr val="FF6600"/>
              </a:buClr>
            </a:pPr>
            <a:r>
              <a:rPr lang="en-GB" sz="1600" dirty="0"/>
              <a:t>Cellcrypt Federal encryption tunnels through RTP for end-to-end CNSA+QSE voice encryption</a:t>
            </a:r>
          </a:p>
          <a:p>
            <a:pPr marL="719138" lvl="2" indent="-222250">
              <a:spcBef>
                <a:spcPts val="0"/>
              </a:spcBef>
              <a:buClr>
                <a:srgbClr val="FF6600"/>
              </a:buClr>
            </a:pPr>
            <a:endParaRPr lang="en-GB" sz="1600" dirty="0"/>
          </a:p>
          <a:p>
            <a:pPr marL="719138" lvl="2" indent="-222250">
              <a:spcBef>
                <a:spcPts val="0"/>
              </a:spcBef>
              <a:buClr>
                <a:srgbClr val="FF6600"/>
              </a:buClr>
            </a:pPr>
            <a:r>
              <a:rPr lang="en-GB" sz="1600" dirty="0"/>
              <a:t>Cellcrypt Federal protocol negotiated via Session Description Protocol (SDP)</a:t>
            </a:r>
          </a:p>
          <a:p>
            <a:pPr marL="0" indent="0">
              <a:spcBef>
                <a:spcPts val="0"/>
              </a:spcBef>
              <a:buClr>
                <a:srgbClr val="FF6600"/>
              </a:buClr>
              <a:buNone/>
            </a:pPr>
            <a:endParaRPr lang="en-GB" sz="1800" dirty="0"/>
          </a:p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GB" sz="1800" dirty="0"/>
              <a:t>E2E Encryption delivers robust communication security for every message, voice, and video call</a:t>
            </a:r>
          </a:p>
          <a:p>
            <a:pPr marL="261938" lvl="1" indent="-222250">
              <a:spcBef>
                <a:spcPts val="0"/>
              </a:spcBef>
              <a:buClr>
                <a:srgbClr val="FF6600"/>
              </a:buClr>
            </a:pPr>
            <a:endParaRPr lang="en-GB" sz="1800" dirty="0"/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1A319A-366D-F6EA-A094-8E43BA4E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607" y="1524381"/>
            <a:ext cx="5986811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3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Certified Encryption</a:t>
            </a:r>
            <a:br>
              <a:rPr lang="en-GB" sz="3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EA6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Tunnelled End-to-End</a:t>
            </a:r>
          </a:p>
        </p:txBody>
      </p:sp>
      <p:pic>
        <p:nvPicPr>
          <p:cNvPr id="13" name="Picture 12" descr="Diagram, timeline&#10;&#10;Description automatically generated">
            <a:extLst>
              <a:ext uri="{FF2B5EF4-FFF2-40B4-BE49-F238E27FC236}">
                <a16:creationId xmlns:a16="http://schemas.microsoft.com/office/drawing/2014/main" id="{479FD830-27AD-5750-0878-3C7CB4C48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47" y="2034979"/>
            <a:ext cx="5596270" cy="11386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F10DF7-DAAD-3891-68ED-6A59D9C91B3A}"/>
              </a:ext>
            </a:extLst>
          </p:cNvPr>
          <p:cNvSpPr txBox="1"/>
          <p:nvPr/>
        </p:nvSpPr>
        <p:spPr>
          <a:xfrm>
            <a:off x="2000718" y="1524381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CNSA Encryption +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Post-Quantum Protection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B72C5F-7D94-9CD7-ABAF-DD5A692D1885}"/>
              </a:ext>
            </a:extLst>
          </p:cNvPr>
          <p:cNvCxnSpPr>
            <a:cxnSpLocks/>
          </p:cNvCxnSpPr>
          <p:nvPr/>
        </p:nvCxnSpPr>
        <p:spPr>
          <a:xfrm>
            <a:off x="3686930" y="2034979"/>
            <a:ext cx="665734" cy="467414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CDFE6C-606C-0176-21C7-DA262A3A0D08}"/>
              </a:ext>
            </a:extLst>
          </p:cNvPr>
          <p:cNvCxnSpPr>
            <a:cxnSpLocks/>
          </p:cNvCxnSpPr>
          <p:nvPr/>
        </p:nvCxnSpPr>
        <p:spPr>
          <a:xfrm flipH="1">
            <a:off x="1976975" y="2034979"/>
            <a:ext cx="637953" cy="467414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7A95121-F500-3B5A-3DA2-F79D563EC059}"/>
              </a:ext>
            </a:extLst>
          </p:cNvPr>
          <p:cNvSpPr txBox="1"/>
          <p:nvPr/>
        </p:nvSpPr>
        <p:spPr>
          <a:xfrm>
            <a:off x="2396660" y="3219568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Cellcrypt Server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9645FB-E0DC-454E-3832-494C9BF0DA8E}"/>
              </a:ext>
            </a:extLst>
          </p:cNvPr>
          <p:cNvSpPr txBox="1"/>
          <p:nvPr/>
        </p:nvSpPr>
        <p:spPr>
          <a:xfrm>
            <a:off x="3809880" y="2688923"/>
            <a:ext cx="196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dirty="0"/>
              <a:t>TLS SIP / </a:t>
            </a:r>
            <a:r>
              <a:rPr lang="en-US" sz="1200" dirty="0"/>
              <a:t>SRTP</a:t>
            </a:r>
            <a:endParaRPr lang="en-ZA" sz="1200" dirty="0"/>
          </a:p>
          <a:p>
            <a:pPr algn="ctr"/>
            <a:r>
              <a:rPr lang="en-ZA" sz="1200" dirty="0"/>
              <a:t>(Cellcrypt negotiated in SDP)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B3FC4-7FC8-7BDB-5E89-4CB66BDF7BD3}"/>
              </a:ext>
            </a:extLst>
          </p:cNvPr>
          <p:cNvSpPr txBox="1"/>
          <p:nvPr/>
        </p:nvSpPr>
        <p:spPr>
          <a:xfrm>
            <a:off x="529427" y="2702179"/>
            <a:ext cx="196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dirty="0"/>
              <a:t>TLS SIP / </a:t>
            </a:r>
            <a:r>
              <a:rPr lang="en-US" sz="1200" dirty="0"/>
              <a:t>SRTP</a:t>
            </a:r>
            <a:endParaRPr lang="en-ZA" sz="1200" dirty="0"/>
          </a:p>
          <a:p>
            <a:pPr algn="ctr"/>
            <a:r>
              <a:rPr lang="en-ZA" sz="1200" dirty="0"/>
              <a:t>(Cellcrypt negotiated in SDP)</a:t>
            </a:r>
          </a:p>
        </p:txBody>
      </p:sp>
    </p:spTree>
    <p:extLst>
      <p:ext uri="{BB962C8B-B14F-4D97-AF65-F5344CB8AC3E}">
        <p14:creationId xmlns:p14="http://schemas.microsoft.com/office/powerpoint/2010/main" val="9988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3"/>
    </mc:Choice>
    <mc:Fallback xmlns="">
      <p:transition spd="slow" advTm="126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:a16="http://schemas.microsoft.com/office/drawing/2014/main" id="{CB6DCE88-4C9F-1120-4031-2C3C25034C05}"/>
              </a:ext>
            </a:extLst>
          </p:cNvPr>
          <p:cNvSpPr txBox="1">
            <a:spLocks/>
          </p:cNvSpPr>
          <p:nvPr/>
        </p:nvSpPr>
        <p:spPr>
          <a:xfrm>
            <a:off x="6559608" y="1349672"/>
            <a:ext cx="5129784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Certified Encryption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Multi-Layer Cryptographic Approach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A533314B-E8D1-08AC-05AB-23F936F98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736" y="2694647"/>
            <a:ext cx="5676264" cy="3495734"/>
          </a:xfrm>
        </p:spPr>
        <p:txBody>
          <a:bodyPr vert="horz" lIns="91440" tIns="45720" rIns="91440" bIns="45720" rtlCol="0">
            <a:normAutofit/>
          </a:bodyPr>
          <a:lstStyle/>
          <a:p>
            <a:pPr marL="457189" indent="-457189">
              <a:lnSpc>
                <a:spcPct val="105000"/>
              </a:lnSpc>
              <a:buClr>
                <a:srgbClr val="EB640E"/>
              </a:buClr>
              <a:buFont typeface="+mj-lt"/>
              <a:buAutoNum type="arabicPeriod"/>
            </a:pPr>
            <a:r>
              <a:rPr lang="en-GB" sz="2000" b="1" dirty="0"/>
              <a:t>Data is Obfuscated</a:t>
            </a:r>
            <a:endParaRPr lang="en-GB" sz="1051" dirty="0"/>
          </a:p>
          <a:p>
            <a:pPr marL="457189" indent="-457189">
              <a:lnSpc>
                <a:spcPct val="105000"/>
              </a:lnSpc>
              <a:buClr>
                <a:srgbClr val="EB640E"/>
              </a:buClr>
              <a:buAutoNum type="arabicPeriod" startAt="2"/>
            </a:pPr>
            <a:r>
              <a:rPr lang="en-GB" sz="2000" b="1" dirty="0"/>
              <a:t>Encrypted with CNSA Cryptography</a:t>
            </a:r>
          </a:p>
          <a:p>
            <a:pPr marL="457189" indent="-457189">
              <a:lnSpc>
                <a:spcPct val="105000"/>
              </a:lnSpc>
              <a:buClr>
                <a:srgbClr val="EB640E"/>
              </a:buClr>
              <a:buFont typeface="Arial" panose="020B0604020202020204" pitchFamily="34" charset="0"/>
              <a:buAutoNum type="arabicPeriod" startAt="2"/>
            </a:pPr>
            <a:r>
              <a:rPr lang="en-GB" sz="2000" b="1" dirty="0"/>
              <a:t>With Post-Quantum Protection</a:t>
            </a:r>
          </a:p>
          <a:p>
            <a:pPr marL="457189" indent="-457189">
              <a:lnSpc>
                <a:spcPct val="105000"/>
              </a:lnSpc>
              <a:buClr>
                <a:srgbClr val="EB640E"/>
              </a:buClr>
              <a:buFont typeface="Arial" panose="020B0604020202020204" pitchFamily="34" charset="0"/>
              <a:buAutoNum type="arabicPeriod" startAt="2"/>
            </a:pPr>
            <a:r>
              <a:rPr lang="en-GB" sz="2000" b="1" dirty="0"/>
              <a:t>Running through a NIAP Architecture</a:t>
            </a:r>
          </a:p>
          <a:p>
            <a:pPr marL="457189" indent="-457189">
              <a:lnSpc>
                <a:spcPct val="105000"/>
              </a:lnSpc>
              <a:buClr>
                <a:schemeClr val="bg1"/>
              </a:buClr>
              <a:buFont typeface="Arial" panose="020B0604020202020204" pitchFamily="34" charset="0"/>
              <a:buAutoNum type="arabicPeriod" startAt="2"/>
            </a:pPr>
            <a:endParaRPr lang="en-GB" sz="2000" b="1" dirty="0"/>
          </a:p>
          <a:p>
            <a:pPr marL="457189" indent="-457189">
              <a:lnSpc>
                <a:spcPct val="105000"/>
              </a:lnSpc>
              <a:buClr>
                <a:schemeClr val="bg1"/>
              </a:buClr>
              <a:buAutoNum type="arabicPeriod" startAt="2"/>
            </a:pPr>
            <a:endParaRPr lang="en-GB" sz="2000" b="1" dirty="0"/>
          </a:p>
          <a:p>
            <a:pPr marL="0"/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D812F5A2-D0BA-D1F8-28E2-216DE00C4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693052"/>
              </p:ext>
            </p:extLst>
          </p:nvPr>
        </p:nvGraphicFramePr>
        <p:xfrm>
          <a:off x="267209" y="1577269"/>
          <a:ext cx="5508572" cy="2504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0042">
                  <a:extLst>
                    <a:ext uri="{9D8B030D-6E8A-4147-A177-3AD203B41FA5}">
                      <a16:colId xmlns:a16="http://schemas.microsoft.com/office/drawing/2014/main" val="524405773"/>
                    </a:ext>
                  </a:extLst>
                </a:gridCol>
                <a:gridCol w="1808530">
                  <a:extLst>
                    <a:ext uri="{9D8B030D-6E8A-4147-A177-3AD203B41FA5}">
                      <a16:colId xmlns:a16="http://schemas.microsoft.com/office/drawing/2014/main" val="1058285772"/>
                    </a:ext>
                  </a:extLst>
                </a:gridCol>
              </a:tblGrid>
              <a:tr h="3062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CNSA Suite Guidelines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47" marR="73647" marT="36823" marB="368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Cellcrypt</a:t>
                      </a:r>
                      <a:r>
                        <a:rPr lang="en-GB" sz="15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3647" marR="73647" marT="36823" marB="36823"/>
                </a:tc>
                <a:extLst>
                  <a:ext uri="{0D108BD9-81ED-4DB2-BD59-A6C34878D82A}">
                    <a16:rowId xmlns:a16="http://schemas.microsoft.com/office/drawing/2014/main" val="1161611355"/>
                  </a:ext>
                </a:extLst>
              </a:tr>
              <a:tr h="471436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Advanced Encryption Standard (AES), per FIPS 197, using 256-bit keys to protect up to TOP SECRET.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47" marR="73647" marT="36823" marB="368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AES-256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</a:rPr>
                        <a:t>Fully Compliant</a:t>
                      </a:r>
                      <a:endParaRPr lang="en-GB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47" marR="73647" marT="36823" marB="36823"/>
                </a:tc>
                <a:extLst>
                  <a:ext uri="{0D108BD9-81ED-4DB2-BD59-A6C34878D82A}">
                    <a16:rowId xmlns:a16="http://schemas.microsoft.com/office/drawing/2014/main" val="2617457039"/>
                  </a:ext>
                </a:extLst>
              </a:tr>
              <a:tr h="577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Elliptic Curve Diffie-Hellman (ECDH) Key Exchange, per FIPS SP 800-56A, using Curve P-384 to protect up to TOP SECRET.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47" marR="73647" marT="36823" marB="368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</a:rPr>
                        <a:t>Fully Compliant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(also supports P-521)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47" marR="73647" marT="36823" marB="36823"/>
                </a:tc>
                <a:extLst>
                  <a:ext uri="{0D108BD9-81ED-4DB2-BD59-A6C34878D82A}">
                    <a16:rowId xmlns:a16="http://schemas.microsoft.com/office/drawing/2014/main" val="4023473509"/>
                  </a:ext>
                </a:extLst>
              </a:tr>
              <a:tr h="577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Elliptic Curve Digital Signature Algorithm (ECDSA), per FIPS 186-4, using ECDSA-384 to protect up to TOP SECRET.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47" marR="73647" marT="36823" marB="368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Fully compliant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(also supports P-521)</a:t>
                      </a:r>
                      <a:endParaRPr lang="en-GB" sz="15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47" marR="73647" marT="36823" marB="36823"/>
                </a:tc>
                <a:extLst>
                  <a:ext uri="{0D108BD9-81ED-4DB2-BD59-A6C34878D82A}">
                    <a16:rowId xmlns:a16="http://schemas.microsoft.com/office/drawing/2014/main" val="3603136003"/>
                  </a:ext>
                </a:extLst>
              </a:tr>
              <a:tr h="471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Secure Hash Algorithm (SHA), per FIPS 180-4, using SHA-384 to protect up to TOP SECRET.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47" marR="73647" marT="36823" marB="368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Fully compliant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(also supports SHA-512)</a:t>
                      </a:r>
                      <a:endParaRPr lang="en-GB" sz="15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647" marR="73647" marT="36823" marB="36823"/>
                </a:tc>
                <a:extLst>
                  <a:ext uri="{0D108BD9-81ED-4DB2-BD59-A6C34878D82A}">
                    <a16:rowId xmlns:a16="http://schemas.microsoft.com/office/drawing/2014/main" val="395347876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86F09B0-F1E4-21D8-C96C-DFA5FBCD0BCD}"/>
              </a:ext>
            </a:extLst>
          </p:cNvPr>
          <p:cNvGrpSpPr/>
          <p:nvPr/>
        </p:nvGrpSpPr>
        <p:grpSpPr>
          <a:xfrm>
            <a:off x="1051382" y="4607257"/>
            <a:ext cx="4139902" cy="1346947"/>
            <a:chOff x="6952316" y="152303"/>
            <a:chExt cx="3077486" cy="90031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CDB84ED-FDA3-2B94-444D-4E098336C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4204" y="152303"/>
              <a:ext cx="1001568" cy="8982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F788F3-3602-AE84-BFC0-513031BF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3382" y="158697"/>
              <a:ext cx="936420" cy="84451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18E3E3-75E6-FDEE-3F07-A7B827A0F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952316" y="178879"/>
              <a:ext cx="950936" cy="873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2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3"/>
    </mc:Choice>
    <mc:Fallback xmlns="">
      <p:transition spd="slow" advTm="100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F744464-019B-2F2F-14C5-F972AB38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1" r="19621"/>
          <a:stretch/>
        </p:blipFill>
        <p:spPr bwMode="auto">
          <a:xfrm>
            <a:off x="0" y="0"/>
            <a:ext cx="609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021E47-9786-88B2-0D56-74E748F1D767}"/>
              </a:ext>
            </a:extLst>
          </p:cNvPr>
          <p:cNvGrpSpPr/>
          <p:nvPr/>
        </p:nvGrpSpPr>
        <p:grpSpPr>
          <a:xfrm>
            <a:off x="-454899" y="0"/>
            <a:ext cx="6611859" cy="6858000"/>
            <a:chOff x="-320832" y="313583"/>
            <a:chExt cx="6611859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DF7E0C-3120-83B3-CA25-C0D5E5567522}"/>
                </a:ext>
              </a:extLst>
            </p:cNvPr>
            <p:cNvSpPr/>
            <p:nvPr/>
          </p:nvSpPr>
          <p:spPr>
            <a:xfrm>
              <a:off x="195027" y="313583"/>
              <a:ext cx="6096000" cy="6858000"/>
            </a:xfrm>
            <a:prstGeom prst="rect">
              <a:avLst/>
            </a:prstGeom>
            <a:solidFill>
              <a:schemeClr val="tx1">
                <a:alpha val="4892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C4481B0-E483-742D-F08D-B319B4E08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12" y="2822489"/>
              <a:ext cx="4101531" cy="2830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8A2107-54F4-E340-C425-C49B5285B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-320832" y="1322643"/>
              <a:ext cx="4591469" cy="5348656"/>
            </a:xfrm>
            <a:prstGeom prst="rect">
              <a:avLst/>
            </a:prstGeom>
          </p:spPr>
        </p:pic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2BE4551-C30E-0C23-1CBE-CF3BD8D67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608" y="2573498"/>
            <a:ext cx="5315717" cy="412501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Messaging, voice/video, and large file transfers are fully-encrypted end-to-end (E2EE)</a:t>
            </a:r>
          </a:p>
          <a:p>
            <a:pPr>
              <a:lnSpc>
                <a:spcPct val="110000"/>
              </a:lnSpc>
            </a:pPr>
            <a:r>
              <a:rPr lang="en-GB" dirty="0"/>
              <a:t>Mutual Authentication for all parties eliminates spoofing and eavesdropping (MiTM) risks</a:t>
            </a:r>
          </a:p>
          <a:p>
            <a:pPr>
              <a:lnSpc>
                <a:spcPct val="110000"/>
              </a:lnSpc>
            </a:pPr>
            <a:r>
              <a:rPr lang="en-GB" dirty="0"/>
              <a:t>Secure groups for messaging, calling, and file sharing</a:t>
            </a:r>
          </a:p>
          <a:p>
            <a:pPr>
              <a:lnSpc>
                <a:spcPct val="110000"/>
              </a:lnSpc>
            </a:pPr>
            <a:r>
              <a:rPr lang="en-GB" dirty="0"/>
              <a:t>Device (iOS, Android, Windows) agnostic with e</a:t>
            </a:r>
            <a:r>
              <a:rPr lang="en-US" dirty="0"/>
              <a:t>nhanced “Data at Rest” Protection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Advanced codes for HD quality and low bandwidth mode for any network,  e.g., 5G, 4G/LTE, 3G/HSDPA, 2G/EDGE, Wi-Fi, satellite</a:t>
            </a:r>
          </a:p>
          <a:p>
            <a:pPr>
              <a:lnSpc>
                <a:spcPct val="110000"/>
              </a:lnSpc>
            </a:pPr>
            <a:r>
              <a:rPr lang="en-GB" dirty="0"/>
              <a:t>Interoperability with 3rd Party NIAP devices and PBX desk phones</a:t>
            </a:r>
          </a:p>
        </p:txBody>
      </p:sp>
      <p:sp>
        <p:nvSpPr>
          <p:cNvPr id="15" name="Title 20">
            <a:extLst>
              <a:ext uri="{FF2B5EF4-FFF2-40B4-BE49-F238E27FC236}">
                <a16:creationId xmlns:a16="http://schemas.microsoft.com/office/drawing/2014/main" id="{75E53840-52A9-F819-FD89-7233E9314237}"/>
              </a:ext>
            </a:extLst>
          </p:cNvPr>
          <p:cNvSpPr txBox="1">
            <a:spLocks/>
          </p:cNvSpPr>
          <p:nvPr/>
        </p:nvSpPr>
        <p:spPr>
          <a:xfrm>
            <a:off x="6559608" y="1460594"/>
            <a:ext cx="5129784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Cellcrypt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Federal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Authenticated, E2E Encrypted Messaging, Voice, Video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0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7"/>
    </mc:Choice>
    <mc:Fallback xmlns="">
      <p:transition spd="slow" advTm="10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359297C-88B8-B921-4DA3-313ED64B9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27" y="2239336"/>
            <a:ext cx="5339266" cy="4027352"/>
          </a:xfrm>
        </p:spPr>
        <p:txBody>
          <a:bodyPr>
            <a:normAutofit fontScale="85000" lnSpcReduction="20000"/>
          </a:bodyPr>
          <a:lstStyle/>
          <a:p>
            <a:pPr marL="457189" lvl="1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dirty="0">
                <a:solidFill>
                  <a:schemeClr val="tx1"/>
                </a:solidFill>
              </a:rPr>
              <a:t>Cellcrypt allows you to segregate communications and run multiple branded apps simultaneously </a:t>
            </a:r>
          </a:p>
          <a:p>
            <a:pPr marL="457189" lvl="1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457189" lvl="1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dirty="0">
                <a:solidFill>
                  <a:schemeClr val="tx1"/>
                </a:solidFill>
              </a:rPr>
              <a:t>For Government, this can segregate communications between Classified and Unclassified</a:t>
            </a:r>
          </a:p>
          <a:p>
            <a:pPr marL="457189" lvl="1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US" sz="800" dirty="0">
              <a:solidFill>
                <a:schemeClr val="tx1"/>
              </a:solidFill>
            </a:endParaRPr>
          </a:p>
          <a:p>
            <a:pPr marL="755632" lvl="2" indent="-227008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dirty="0">
                <a:solidFill>
                  <a:schemeClr val="tx1"/>
                </a:solidFill>
              </a:rPr>
              <a:t>Cellcrypt Federal (Orange App) – On-Premises or Tactically Deployed Classified (Red) Network</a:t>
            </a:r>
          </a:p>
          <a:p>
            <a:pPr marL="755632" lvl="2" indent="-227008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dirty="0">
                <a:solidFill>
                  <a:schemeClr val="tx1"/>
                </a:solidFill>
              </a:rPr>
              <a:t>Cellcrypt (Blue App) – Cloud hosted Unclassified; Friends &amp; Family; Welfare calling</a:t>
            </a:r>
          </a:p>
          <a:p>
            <a:pPr marL="755632" lvl="2" indent="-227008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457189" lvl="1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dirty="0">
                <a:solidFill>
                  <a:schemeClr val="tx1"/>
                </a:solidFill>
              </a:rPr>
              <a:t>Both apps are NIAP/CSfC and provide the same level of certified encryption</a:t>
            </a:r>
          </a:p>
          <a:p>
            <a:pPr marL="457189" lvl="1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457189" lvl="1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dirty="0">
                <a:solidFill>
                  <a:schemeClr val="tx1"/>
                </a:solidFill>
              </a:rPr>
              <a:t>Offers a parallel redundant network with the same assurance of communications</a:t>
            </a:r>
          </a:p>
          <a:p>
            <a:pPr marL="228594" lvl="1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itle 20">
            <a:extLst>
              <a:ext uri="{FF2B5EF4-FFF2-40B4-BE49-F238E27FC236}">
                <a16:creationId xmlns:a16="http://schemas.microsoft.com/office/drawing/2014/main" id="{77636E56-5E46-533C-EA9F-66D9C723B107}"/>
              </a:ext>
            </a:extLst>
          </p:cNvPr>
          <p:cNvSpPr txBox="1">
            <a:spLocks/>
          </p:cNvSpPr>
          <p:nvPr/>
        </p:nvSpPr>
        <p:spPr>
          <a:xfrm>
            <a:off x="537122" y="967274"/>
            <a:ext cx="5410833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Cryptographically Surround the End-User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120711-15ED-4711-9F3B-ABA3EA31B594}"/>
              </a:ext>
            </a:extLst>
          </p:cNvPr>
          <p:cNvGrpSpPr/>
          <p:nvPr/>
        </p:nvGrpSpPr>
        <p:grpSpPr>
          <a:xfrm>
            <a:off x="7886460" y="1669319"/>
            <a:ext cx="4000615" cy="4224761"/>
            <a:chOff x="4554567" y="937549"/>
            <a:chExt cx="4496835" cy="46150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D433375-0CDF-E938-CEBD-1B3CA5162447}"/>
                </a:ext>
              </a:extLst>
            </p:cNvPr>
            <p:cNvSpPr/>
            <p:nvPr/>
          </p:nvSpPr>
          <p:spPr>
            <a:xfrm>
              <a:off x="4554567" y="1455201"/>
              <a:ext cx="4496835" cy="4097438"/>
            </a:xfrm>
            <a:prstGeom prst="ellipse">
              <a:avLst/>
            </a:prstGeom>
            <a:noFill/>
            <a:ln w="25400">
              <a:solidFill>
                <a:srgbClr val="FF65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C83F44-E1DA-27D8-809A-26CE96E134E6}"/>
                </a:ext>
              </a:extLst>
            </p:cNvPr>
            <p:cNvSpPr/>
            <p:nvPr/>
          </p:nvSpPr>
          <p:spPr>
            <a:xfrm>
              <a:off x="5810491" y="937549"/>
              <a:ext cx="1882311" cy="962008"/>
            </a:xfrm>
            <a:prstGeom prst="rect">
              <a:avLst/>
            </a:prstGeom>
            <a:solidFill>
              <a:srgbClr val="3A3A39"/>
            </a:solidFill>
            <a:ln>
              <a:solidFill>
                <a:srgbClr val="FF65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0E578E-CAB5-46EF-7AEB-64BAC9B02258}"/>
                </a:ext>
              </a:extLst>
            </p:cNvPr>
            <p:cNvGrpSpPr/>
            <p:nvPr/>
          </p:nvGrpSpPr>
          <p:grpSpPr>
            <a:xfrm>
              <a:off x="5116977" y="1050063"/>
              <a:ext cx="3778946" cy="3651582"/>
              <a:chOff x="5040984" y="637876"/>
              <a:chExt cx="4023203" cy="399013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C4E79D8-5992-0CF8-5EBA-E8FB694BA77B}"/>
                  </a:ext>
                </a:extLst>
              </p:cNvPr>
              <p:cNvGrpSpPr/>
              <p:nvPr/>
            </p:nvGrpSpPr>
            <p:grpSpPr>
              <a:xfrm>
                <a:off x="5040984" y="1775807"/>
                <a:ext cx="4023203" cy="2852199"/>
                <a:chOff x="4985695" y="1891554"/>
                <a:chExt cx="4023203" cy="2852199"/>
              </a:xfrm>
            </p:grpSpPr>
            <p:sp>
              <p:nvSpPr>
                <p:cNvPr id="8" name="Triangle 7">
                  <a:extLst>
                    <a:ext uri="{FF2B5EF4-FFF2-40B4-BE49-F238E27FC236}">
                      <a16:creationId xmlns:a16="http://schemas.microsoft.com/office/drawing/2014/main" id="{586DF3ED-8FDE-7850-FE41-378B5801199C}"/>
                    </a:ext>
                  </a:extLst>
                </p:cNvPr>
                <p:cNvSpPr/>
                <p:nvPr/>
              </p:nvSpPr>
              <p:spPr>
                <a:xfrm>
                  <a:off x="4985695" y="1891554"/>
                  <a:ext cx="3298785" cy="2852199"/>
                </a:xfrm>
                <a:prstGeom prst="triangle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riangle 8">
                  <a:extLst>
                    <a:ext uri="{FF2B5EF4-FFF2-40B4-BE49-F238E27FC236}">
                      <a16:creationId xmlns:a16="http://schemas.microsoft.com/office/drawing/2014/main" id="{512003C5-8821-61ED-4CFA-9F0864F24F50}"/>
                    </a:ext>
                  </a:extLst>
                </p:cNvPr>
                <p:cNvSpPr/>
                <p:nvPr/>
              </p:nvSpPr>
              <p:spPr>
                <a:xfrm>
                  <a:off x="5483706" y="1914574"/>
                  <a:ext cx="2304086" cy="1962945"/>
                </a:xfrm>
                <a:prstGeom prst="triangle">
                  <a:avLst/>
                </a:prstGeom>
                <a:solidFill>
                  <a:srgbClr val="1200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riangle 9">
                  <a:extLst>
                    <a:ext uri="{FF2B5EF4-FFF2-40B4-BE49-F238E27FC236}">
                      <a16:creationId xmlns:a16="http://schemas.microsoft.com/office/drawing/2014/main" id="{57D2605A-C598-E9EA-2358-383DFC817627}"/>
                    </a:ext>
                  </a:extLst>
                </p:cNvPr>
                <p:cNvSpPr/>
                <p:nvPr/>
              </p:nvSpPr>
              <p:spPr>
                <a:xfrm>
                  <a:off x="5858396" y="1914574"/>
                  <a:ext cx="1556555" cy="1308903"/>
                </a:xfrm>
                <a:prstGeom prst="triangle">
                  <a:avLst/>
                </a:prstGeom>
                <a:solidFill>
                  <a:srgbClr val="CD000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riangle 10">
                  <a:extLst>
                    <a:ext uri="{FF2B5EF4-FFF2-40B4-BE49-F238E27FC236}">
                      <a16:creationId xmlns:a16="http://schemas.microsoft.com/office/drawing/2014/main" id="{916C1F48-230D-4007-3FE0-7341D357A3E1}"/>
                    </a:ext>
                  </a:extLst>
                </p:cNvPr>
                <p:cNvSpPr/>
                <p:nvPr/>
              </p:nvSpPr>
              <p:spPr>
                <a:xfrm>
                  <a:off x="6182586" y="1910784"/>
                  <a:ext cx="912604" cy="769805"/>
                </a:xfrm>
                <a:prstGeom prst="triangle">
                  <a:avLst/>
                </a:prstGeom>
                <a:solidFill>
                  <a:srgbClr val="FF65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riangle 12">
                  <a:extLst>
                    <a:ext uri="{FF2B5EF4-FFF2-40B4-BE49-F238E27FC236}">
                      <a16:creationId xmlns:a16="http://schemas.microsoft.com/office/drawing/2014/main" id="{D8C29511-0493-A356-B26A-6D8E3E92D251}"/>
                    </a:ext>
                  </a:extLst>
                </p:cNvPr>
                <p:cNvSpPr/>
                <p:nvPr/>
              </p:nvSpPr>
              <p:spPr>
                <a:xfrm>
                  <a:off x="6436880" y="1894675"/>
                  <a:ext cx="399584" cy="344470"/>
                </a:xfrm>
                <a:prstGeom prst="triangle">
                  <a:avLst/>
                </a:prstGeom>
                <a:solidFill>
                  <a:srgbClr val="FBEA16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459B670-1486-9853-7800-93FE41D77353}"/>
                    </a:ext>
                  </a:extLst>
                </p:cNvPr>
                <p:cNvSpPr txBox="1"/>
                <p:nvPr/>
              </p:nvSpPr>
              <p:spPr>
                <a:xfrm>
                  <a:off x="6837855" y="1931641"/>
                  <a:ext cx="1254950" cy="303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1" dirty="0">
                      <a:solidFill>
                        <a:schemeClr val="bg1"/>
                      </a:solidFill>
                    </a:rPr>
                    <a:t>Top Secret / SCI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4F972DE-D5C5-CCBD-6DF6-203F899BF9B5}"/>
                    </a:ext>
                  </a:extLst>
                </p:cNvPr>
                <p:cNvSpPr txBox="1"/>
                <p:nvPr/>
              </p:nvSpPr>
              <p:spPr>
                <a:xfrm>
                  <a:off x="7030873" y="2305522"/>
                  <a:ext cx="919248" cy="303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1" dirty="0">
                      <a:solidFill>
                        <a:schemeClr val="bg1"/>
                      </a:solidFill>
                    </a:rPr>
                    <a:t>Top Secret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66D1EB7-B3FE-E1EA-E0BA-8EC3370DAD71}"/>
                    </a:ext>
                  </a:extLst>
                </p:cNvPr>
                <p:cNvSpPr txBox="1"/>
                <p:nvPr/>
              </p:nvSpPr>
              <p:spPr>
                <a:xfrm>
                  <a:off x="7319166" y="2780096"/>
                  <a:ext cx="635340" cy="303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1" dirty="0">
                      <a:solidFill>
                        <a:schemeClr val="bg1"/>
                      </a:solidFill>
                    </a:rPr>
                    <a:t>Secret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A94B0AC-DD5E-C3F6-3F7E-72422C7005D4}"/>
                    </a:ext>
                  </a:extLst>
                </p:cNvPr>
                <p:cNvSpPr txBox="1"/>
                <p:nvPr/>
              </p:nvSpPr>
              <p:spPr>
                <a:xfrm>
                  <a:off x="7626368" y="3353250"/>
                  <a:ext cx="1015162" cy="303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1" dirty="0">
                      <a:solidFill>
                        <a:schemeClr val="bg1"/>
                      </a:solidFill>
                    </a:rPr>
                    <a:t>Confidential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36DF96B-BBBE-CEAA-2865-71CFA16E1964}"/>
                    </a:ext>
                  </a:extLst>
                </p:cNvPr>
                <p:cNvSpPr txBox="1"/>
                <p:nvPr/>
              </p:nvSpPr>
              <p:spPr>
                <a:xfrm>
                  <a:off x="8003326" y="4060505"/>
                  <a:ext cx="1005572" cy="303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1" dirty="0">
                      <a:solidFill>
                        <a:schemeClr val="bg1"/>
                      </a:solidFill>
                    </a:rPr>
                    <a:t>Unclassified</a:t>
                  </a:r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439E688-4771-5372-E5E7-51D67D3CC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3592" y="637876"/>
                <a:ext cx="1521102" cy="845057"/>
              </a:xfrm>
              <a:prstGeom prst="rect">
                <a:avLst/>
              </a:prstGeom>
            </p:spPr>
          </p:pic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D7AD656-5EF1-2B7A-4B08-514BE4F884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9791" y="1873623"/>
            <a:ext cx="2512585" cy="37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8"/>
    </mc:Choice>
    <mc:Fallback xmlns="">
      <p:transition spd="slow" advTm="78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27C132-8970-D195-964B-0CE243AED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608" y="2337971"/>
            <a:ext cx="5315717" cy="41250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Cellcrypt Federal offers a reliable and secure communication solution that meets the needs of Government Grade Security up to Classified Secret and Top Secret Communications</a:t>
            </a:r>
          </a:p>
          <a:p>
            <a:pPr>
              <a:lnSpc>
                <a:spcPct val="110000"/>
              </a:lnSpc>
            </a:pPr>
            <a:r>
              <a:rPr lang="en-GB" dirty="0"/>
              <a:t>Full assurance for communications in even the toughest environments while offering a unique cryptographic approach that eliminates the need to trust and rely on the security of the </a:t>
            </a:r>
            <a:r>
              <a:rPr lang="en-GB"/>
              <a:t>Walled Garden</a:t>
            </a: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7C95EBBA-133A-E41F-D42E-747648FD1A50}"/>
              </a:ext>
            </a:extLst>
          </p:cNvPr>
          <p:cNvSpPr txBox="1">
            <a:spLocks/>
          </p:cNvSpPr>
          <p:nvPr/>
        </p:nvSpPr>
        <p:spPr>
          <a:xfrm>
            <a:off x="6559608" y="1460594"/>
            <a:ext cx="5129784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Cellcrypt Federal </a:t>
            </a:r>
          </a:p>
          <a:p>
            <a:pPr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ый треугольник 8">
            <a:extLst>
              <a:ext uri="{FF2B5EF4-FFF2-40B4-BE49-F238E27FC236}">
                <a16:creationId xmlns:a16="http://schemas.microsoft.com/office/drawing/2014/main" id="{FE3797B4-B006-9713-A79A-503E4BDD1D6D}"/>
              </a:ext>
            </a:extLst>
          </p:cNvPr>
          <p:cNvSpPr/>
          <p:nvPr/>
        </p:nvSpPr>
        <p:spPr>
          <a:xfrm rot="5400000">
            <a:off x="920484" y="1706235"/>
            <a:ext cx="4244183" cy="6106848"/>
          </a:xfrm>
          <a:custGeom>
            <a:avLst/>
            <a:gdLst>
              <a:gd name="connsiteX0" fmla="*/ 0 w 5143500"/>
              <a:gd name="connsiteY0" fmla="*/ 4649788 h 4649788"/>
              <a:gd name="connsiteX1" fmla="*/ 0 w 5143500"/>
              <a:gd name="connsiteY1" fmla="*/ 0 h 4649788"/>
              <a:gd name="connsiteX2" fmla="*/ 5143500 w 5143500"/>
              <a:gd name="connsiteY2" fmla="*/ 4649788 h 4649788"/>
              <a:gd name="connsiteX3" fmla="*/ 0 w 5143500"/>
              <a:gd name="connsiteY3" fmla="*/ 4649788 h 4649788"/>
              <a:gd name="connsiteX0" fmla="*/ 0 w 5143500"/>
              <a:gd name="connsiteY0" fmla="*/ 5164138 h 5164138"/>
              <a:gd name="connsiteX1" fmla="*/ 3371850 w 5143500"/>
              <a:gd name="connsiteY1" fmla="*/ 0 h 5164138"/>
              <a:gd name="connsiteX2" fmla="*/ 5143500 w 5143500"/>
              <a:gd name="connsiteY2" fmla="*/ 5164138 h 5164138"/>
              <a:gd name="connsiteX3" fmla="*/ 0 w 5143500"/>
              <a:gd name="connsiteY3" fmla="*/ 5164138 h 5164138"/>
              <a:gd name="connsiteX0" fmla="*/ 0 w 5143500"/>
              <a:gd name="connsiteY0" fmla="*/ 5087938 h 5087938"/>
              <a:gd name="connsiteX1" fmla="*/ 3143250 w 5143500"/>
              <a:gd name="connsiteY1" fmla="*/ 0 h 5087938"/>
              <a:gd name="connsiteX2" fmla="*/ 5143500 w 5143500"/>
              <a:gd name="connsiteY2" fmla="*/ 5087938 h 5087938"/>
              <a:gd name="connsiteX3" fmla="*/ 0 w 5143500"/>
              <a:gd name="connsiteY3" fmla="*/ 5087938 h 5087938"/>
              <a:gd name="connsiteX0" fmla="*/ 0 w 5143500"/>
              <a:gd name="connsiteY0" fmla="*/ 5049838 h 5049838"/>
              <a:gd name="connsiteX1" fmla="*/ 3181350 w 5143500"/>
              <a:gd name="connsiteY1" fmla="*/ 0 h 5049838"/>
              <a:gd name="connsiteX2" fmla="*/ 5143500 w 5143500"/>
              <a:gd name="connsiteY2" fmla="*/ 5049838 h 5049838"/>
              <a:gd name="connsiteX3" fmla="*/ 0 w 5143500"/>
              <a:gd name="connsiteY3" fmla="*/ 5049838 h 5049838"/>
              <a:gd name="connsiteX0" fmla="*/ 0 w 5143500"/>
              <a:gd name="connsiteY0" fmla="*/ 5095558 h 5095558"/>
              <a:gd name="connsiteX1" fmla="*/ 3437382 w 5143500"/>
              <a:gd name="connsiteY1" fmla="*/ 0 h 5095558"/>
              <a:gd name="connsiteX2" fmla="*/ 5143500 w 5143500"/>
              <a:gd name="connsiteY2" fmla="*/ 5095558 h 5095558"/>
              <a:gd name="connsiteX3" fmla="*/ 0 w 5143500"/>
              <a:gd name="connsiteY3" fmla="*/ 5095558 h 5095558"/>
              <a:gd name="connsiteX0" fmla="*/ 0 w 5143500"/>
              <a:gd name="connsiteY0" fmla="*/ 5150422 h 5150422"/>
              <a:gd name="connsiteX1" fmla="*/ 3428238 w 5143500"/>
              <a:gd name="connsiteY1" fmla="*/ 0 h 5150422"/>
              <a:gd name="connsiteX2" fmla="*/ 5143500 w 5143500"/>
              <a:gd name="connsiteY2" fmla="*/ 5150422 h 5150422"/>
              <a:gd name="connsiteX3" fmla="*/ 0 w 5143500"/>
              <a:gd name="connsiteY3" fmla="*/ 5150422 h 5150422"/>
              <a:gd name="connsiteX0" fmla="*/ 0 w 5921900"/>
              <a:gd name="connsiteY0" fmla="*/ 11486370 h 11486370"/>
              <a:gd name="connsiteX1" fmla="*/ 5921900 w 5921900"/>
              <a:gd name="connsiteY1" fmla="*/ -1 h 11486370"/>
              <a:gd name="connsiteX2" fmla="*/ 5143500 w 5921900"/>
              <a:gd name="connsiteY2" fmla="*/ 11486370 h 11486370"/>
              <a:gd name="connsiteX3" fmla="*/ 0 w 5921900"/>
              <a:gd name="connsiteY3" fmla="*/ 11486370 h 11486370"/>
              <a:gd name="connsiteX0" fmla="*/ 0 w 5941474"/>
              <a:gd name="connsiteY0" fmla="*/ 11486372 h 11486372"/>
              <a:gd name="connsiteX1" fmla="*/ 5921900 w 5941474"/>
              <a:gd name="connsiteY1" fmla="*/ 1 h 11486372"/>
              <a:gd name="connsiteX2" fmla="*/ 5941474 w 5941474"/>
              <a:gd name="connsiteY2" fmla="*/ 11464448 h 11486372"/>
              <a:gd name="connsiteX3" fmla="*/ 0 w 5941474"/>
              <a:gd name="connsiteY3" fmla="*/ 11486372 h 1148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474" h="11486372">
                <a:moveTo>
                  <a:pt x="0" y="11486372"/>
                </a:moveTo>
                <a:lnTo>
                  <a:pt x="5921900" y="1"/>
                </a:lnTo>
                <a:cubicBezTo>
                  <a:pt x="5928425" y="3821483"/>
                  <a:pt x="5934949" y="7642966"/>
                  <a:pt x="5941474" y="11464448"/>
                </a:cubicBezTo>
                <a:lnTo>
                  <a:pt x="0" y="11486372"/>
                </a:lnTo>
                <a:close/>
              </a:path>
            </a:pathLst>
          </a:custGeom>
          <a:solidFill>
            <a:srgbClr val="EB6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72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D852C-EE71-F40F-0465-28E5D22FE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08" y="447774"/>
            <a:ext cx="4352355" cy="64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0"/>
    </mc:Choice>
    <mc:Fallback xmlns="">
      <p:transition spd="slow" advTm="377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21843</TotalTime>
  <Words>859</Words>
  <Application>Microsoft Macintosh PowerPoint</Application>
  <PresentationFormat>Widescreen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Montserrat</vt:lpstr>
      <vt:lpstr>Montserrat SemiBold</vt:lpstr>
      <vt:lpstr>Segoe UI</vt:lpstr>
      <vt:lpstr>Söhne</vt:lpstr>
      <vt:lpstr>Office Theme</vt:lpstr>
      <vt:lpstr>PowerPoint Presentation</vt:lpstr>
      <vt:lpstr>Trust in a Zero-Trust World </vt:lpstr>
      <vt:lpstr>PowerPoint Presentation</vt:lpstr>
      <vt:lpstr>Harvest Now, Decrypt Later The Quantum Computing Threat</vt:lpstr>
      <vt:lpstr>Certified Encryption Tunnelled End-to-End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Trust in a Zero-Trust World </dc:title>
  <dc:creator>Paul Parke</dc:creator>
  <cp:lastModifiedBy>Tom Bolton</cp:lastModifiedBy>
  <cp:revision>58</cp:revision>
  <dcterms:created xsi:type="dcterms:W3CDTF">2022-08-16T09:40:44Z</dcterms:created>
  <dcterms:modified xsi:type="dcterms:W3CDTF">2023-05-04T14:44:45Z</dcterms:modified>
</cp:coreProperties>
</file>